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51"/>
  </p:notesMasterIdLst>
  <p:sldIdLst>
    <p:sldId id="714" r:id="rId3"/>
    <p:sldId id="347" r:id="rId4"/>
    <p:sldId id="344" r:id="rId5"/>
    <p:sldId id="307" r:id="rId6"/>
    <p:sldId id="308" r:id="rId7"/>
    <p:sldId id="257" r:id="rId8"/>
    <p:sldId id="275" r:id="rId9"/>
    <p:sldId id="328" r:id="rId10"/>
    <p:sldId id="329" r:id="rId11"/>
    <p:sldId id="330" r:id="rId12"/>
    <p:sldId id="345" r:id="rId13"/>
    <p:sldId id="331" r:id="rId14"/>
    <p:sldId id="332" r:id="rId15"/>
    <p:sldId id="333" r:id="rId16"/>
    <p:sldId id="335" r:id="rId17"/>
    <p:sldId id="337" r:id="rId18"/>
    <p:sldId id="338" r:id="rId19"/>
    <p:sldId id="339" r:id="rId20"/>
    <p:sldId id="260" r:id="rId21"/>
    <p:sldId id="261" r:id="rId22"/>
    <p:sldId id="340" r:id="rId23"/>
    <p:sldId id="341" r:id="rId24"/>
    <p:sldId id="342" r:id="rId25"/>
    <p:sldId id="264" r:id="rId26"/>
    <p:sldId id="343" r:id="rId27"/>
    <p:sldId id="309" r:id="rId28"/>
    <p:sldId id="310" r:id="rId29"/>
    <p:sldId id="311" r:id="rId30"/>
    <p:sldId id="313" r:id="rId31"/>
    <p:sldId id="314" r:id="rId32"/>
    <p:sldId id="315" r:id="rId33"/>
    <p:sldId id="316" r:id="rId34"/>
    <p:sldId id="317" r:id="rId35"/>
    <p:sldId id="273" r:id="rId36"/>
    <p:sldId id="274" r:id="rId37"/>
    <p:sldId id="318" r:id="rId38"/>
    <p:sldId id="289" r:id="rId39"/>
    <p:sldId id="319" r:id="rId40"/>
    <p:sldId id="320" r:id="rId41"/>
    <p:sldId id="321" r:id="rId42"/>
    <p:sldId id="322" r:id="rId43"/>
    <p:sldId id="323" r:id="rId44"/>
    <p:sldId id="324" r:id="rId45"/>
    <p:sldId id="325" r:id="rId46"/>
    <p:sldId id="326" r:id="rId47"/>
    <p:sldId id="327" r:id="rId48"/>
    <p:sldId id="296" r:id="rId49"/>
    <p:sldId id="334" r:id="rId50"/>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82"/>
    <p:restoredTop sz="94136"/>
  </p:normalViewPr>
  <p:slideViewPr>
    <p:cSldViewPr>
      <p:cViewPr varScale="1">
        <p:scale>
          <a:sx n="105" d="100"/>
          <a:sy n="105" d="100"/>
        </p:scale>
        <p:origin x="2056"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2-09T22:50:30.250"/>
    </inkml:context>
    <inkml:brush xml:id="br0">
      <inkml:brushProperty name="width" value="0.05292" units="cm"/>
      <inkml:brushProperty name="height" value="0.05292" units="cm"/>
      <inkml:brushProperty name="color" value="#FF0000"/>
    </inkml:brush>
  </inkml:definitions>
  <inkml:trace contextRef="#ctx0" brushRef="#br0">6503 9020 44 0,'-12'-11'16'0,"12"11"-12"0,3 8-19 0,0 3-10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71087CE-639C-42F7-8158-29A8FF932B71}" type="datetimeFigureOut">
              <a:rPr lang="en-US" smtClean="0"/>
              <a:t>10/1/23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6368B1A-6448-485B-8303-3631B173D54E}" type="slidenum">
              <a:rPr lang="en-US" smtClean="0"/>
              <a:t>‹#›</a:t>
            </a:fld>
            <a:endParaRPr lang="en-US"/>
          </a:p>
        </p:txBody>
      </p:sp>
    </p:spTree>
    <p:extLst>
      <p:ext uri="{BB962C8B-B14F-4D97-AF65-F5344CB8AC3E}">
        <p14:creationId xmlns:p14="http://schemas.microsoft.com/office/powerpoint/2010/main" val="22071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Or</a:t>
            </a:r>
            <a:r>
              <a:rPr lang="zh-CN" altLang="en-US" dirty="0"/>
              <a:t> </a:t>
            </a:r>
            <a:r>
              <a:rPr lang="en-US" dirty="0"/>
              <a:t>15min⁡_kW_demand</a:t>
            </a:r>
            <a:r>
              <a:rPr lang="en-US" altLang="zh-CN" dirty="0"/>
              <a:t>/96</a:t>
            </a:r>
            <a:endParaRPr lang="en-US" dirty="0"/>
          </a:p>
        </p:txBody>
      </p:sp>
      <p:sp>
        <p:nvSpPr>
          <p:cNvPr id="4" name="Slide Number Placeholder 3"/>
          <p:cNvSpPr>
            <a:spLocks noGrp="1"/>
          </p:cNvSpPr>
          <p:nvPr>
            <p:ph type="sldNum" sz="quarter" idx="5"/>
          </p:nvPr>
        </p:nvSpPr>
        <p:spPr/>
        <p:txBody>
          <a:bodyPr/>
          <a:lstStyle/>
          <a:p>
            <a:fld id="{96368B1A-6448-485B-8303-3631B173D54E}" type="slidenum">
              <a:rPr lang="en-US" smtClean="0"/>
              <a:t>9</a:t>
            </a:fld>
            <a:endParaRPr lang="en-US"/>
          </a:p>
        </p:txBody>
      </p:sp>
    </p:spTree>
    <p:extLst>
      <p:ext uri="{BB962C8B-B14F-4D97-AF65-F5344CB8AC3E}">
        <p14:creationId xmlns:p14="http://schemas.microsoft.com/office/powerpoint/2010/main" val="1417756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68B1A-6448-485B-8303-3631B173D54E}" type="slidenum">
              <a:rPr lang="en-US" smtClean="0"/>
              <a:t>19</a:t>
            </a:fld>
            <a:endParaRPr lang="en-US"/>
          </a:p>
        </p:txBody>
      </p:sp>
    </p:spTree>
    <p:extLst>
      <p:ext uri="{BB962C8B-B14F-4D97-AF65-F5344CB8AC3E}">
        <p14:creationId xmlns:p14="http://schemas.microsoft.com/office/powerpoint/2010/main" val="231692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60224399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0422727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46828000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8F89FE-F9D0-D248-8F8C-F16453B52F55}" type="datetime1">
              <a:rPr lang="en-US" smtClean="0"/>
              <a:t>10/1/23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a:p>
        </p:txBody>
      </p:sp>
    </p:spTree>
    <p:extLst>
      <p:ext uri="{BB962C8B-B14F-4D97-AF65-F5344CB8AC3E}">
        <p14:creationId xmlns:p14="http://schemas.microsoft.com/office/powerpoint/2010/main" val="3586971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552F76-2EC1-0642-BF18-A85799903BFF}" type="datetime1">
              <a:rPr lang="en-US" smtClean="0"/>
              <a:t>10/1/23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a:p>
        </p:txBody>
      </p:sp>
    </p:spTree>
    <p:extLst>
      <p:ext uri="{BB962C8B-B14F-4D97-AF65-F5344CB8AC3E}">
        <p14:creationId xmlns:p14="http://schemas.microsoft.com/office/powerpoint/2010/main" val="1755935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421483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752633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06419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853220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978864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736323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58598653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4021549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057294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30823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02797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11212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84789601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45957310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59036612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64284967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98918625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16028623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20380499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pic>
        <p:nvPicPr>
          <p:cNvPr id="12" name="Picture 11" descr="ISU LEFT white.eps"/>
          <p:cNvPicPr>
            <a:picLocks noChangeAspect="1"/>
          </p:cNvPicPr>
          <p:nvPr/>
        </p:nvPicPr>
        <p:blipFill>
          <a:blip r:embed="rId15"/>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a:p>
        </p:txBody>
      </p:sp>
    </p:spTree>
    <p:extLst>
      <p:ext uri="{BB962C8B-B14F-4D97-AF65-F5344CB8AC3E}">
        <p14:creationId xmlns:p14="http://schemas.microsoft.com/office/powerpoint/2010/main" val="2489552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200" algn="l" rtl="0" eaLnBrk="1" fontAlgn="base" hangingPunct="1">
        <a:spcBef>
          <a:spcPct val="0"/>
        </a:spcBef>
        <a:spcAft>
          <a:spcPct val="0"/>
        </a:spcAft>
        <a:defRPr sz="3500">
          <a:solidFill>
            <a:srgbClr val="CE1126"/>
          </a:solidFill>
          <a:latin typeface="Univers 67 CondensedBold" charset="0"/>
        </a:defRPr>
      </a:lvl6pPr>
      <a:lvl7pPr marL="914400" algn="l" rtl="0" eaLnBrk="1" fontAlgn="base" hangingPunct="1">
        <a:spcBef>
          <a:spcPct val="0"/>
        </a:spcBef>
        <a:spcAft>
          <a:spcPct val="0"/>
        </a:spcAft>
        <a:defRPr sz="3500">
          <a:solidFill>
            <a:srgbClr val="CE1126"/>
          </a:solidFill>
          <a:latin typeface="Univers 67 CondensedBold" charset="0"/>
        </a:defRPr>
      </a:lvl7pPr>
      <a:lvl8pPr marL="1371600" algn="l" rtl="0" eaLnBrk="1" fontAlgn="base" hangingPunct="1">
        <a:spcBef>
          <a:spcPct val="0"/>
        </a:spcBef>
        <a:spcAft>
          <a:spcPct val="0"/>
        </a:spcAft>
        <a:defRPr sz="3500">
          <a:solidFill>
            <a:srgbClr val="CE1126"/>
          </a:solidFill>
          <a:latin typeface="Univers 67 CondensedBold" charset="0"/>
        </a:defRPr>
      </a:lvl8pPr>
      <a:lvl9pPr marL="1828800" algn="l" rtl="0" eaLnBrk="1" fontAlgn="base" hangingPunct="1">
        <a:spcBef>
          <a:spcPct val="0"/>
        </a:spcBef>
        <a:spcAft>
          <a:spcPct val="0"/>
        </a:spcAft>
        <a:defRPr sz="3500">
          <a:solidFill>
            <a:srgbClr val="CE1126"/>
          </a:solidFill>
          <a:latin typeface="Univers 67 CondensedBold" charset="0"/>
        </a:defRPr>
      </a:lvl9pPr>
    </p:titleStyle>
    <p:body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3"/>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extLst>
      <p:ext uri="{BB962C8B-B14F-4D97-AF65-F5344CB8AC3E}">
        <p14:creationId xmlns:p14="http://schemas.microsoft.com/office/powerpoint/2010/main" val="13775095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30.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7.emf"/></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10.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1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33.png"/><Relationship Id="rId4" Type="http://schemas.openxmlformats.org/officeDocument/2006/relationships/image" Target="../media/image64.png"/><Relationship Id="rId9"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13.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13.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4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13.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46.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94.png"/><Relationship Id="rId1" Type="http://schemas.openxmlformats.org/officeDocument/2006/relationships/slideLayout" Target="../slideLayouts/slideLayout13.xml"/><Relationship Id="rId6" Type="http://schemas.openxmlformats.org/officeDocument/2006/relationships/image" Target="../media/image98.png"/><Relationship Id="rId5" Type="http://schemas.openxmlformats.org/officeDocument/2006/relationships/image" Target="../media/image30.png"/><Relationship Id="rId4" Type="http://schemas.openxmlformats.org/officeDocument/2006/relationships/image" Target="../media/image290.png"/></Relationships>
</file>

<file path=ppt/slides/_rels/slide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5513" y="2971800"/>
            <a:ext cx="7304087" cy="1066800"/>
          </a:xfrm>
        </p:spPr>
        <p:txBody>
          <a:bodyPr/>
          <a:lstStyle/>
          <a:p>
            <a:pPr algn="ctr"/>
            <a:r>
              <a:rPr lang="en-US" sz="4400" dirty="0"/>
              <a:t>EE455 Introduction to Energy Distribution Systems</a:t>
            </a:r>
          </a:p>
        </p:txBody>
      </p:sp>
      <p:sp>
        <p:nvSpPr>
          <p:cNvPr id="3" name="Subtitle 2"/>
          <p:cNvSpPr>
            <a:spLocks noGrp="1"/>
          </p:cNvSpPr>
          <p:nvPr>
            <p:ph type="subTitle" idx="1"/>
          </p:nvPr>
        </p:nvSpPr>
        <p:spPr>
          <a:xfrm>
            <a:off x="533400" y="3962400"/>
            <a:ext cx="7696200" cy="2438400"/>
          </a:xfrm>
        </p:spPr>
        <p:txBody>
          <a:bodyPr/>
          <a:lstStyle/>
          <a:p>
            <a:pPr algn="ctr"/>
            <a:endParaRPr lang="en-US" dirty="0">
              <a:solidFill>
                <a:schemeClr val="tx1"/>
              </a:solidFill>
            </a:endParaRPr>
          </a:p>
          <a:p>
            <a:pPr algn="ctr"/>
            <a:r>
              <a:rPr lang="en-US" dirty="0">
                <a:solidFill>
                  <a:schemeClr val="tx1"/>
                </a:solidFill>
              </a:rPr>
              <a:t>Dr. </a:t>
            </a:r>
            <a:r>
              <a:rPr lang="en-US" dirty="0" err="1">
                <a:solidFill>
                  <a:schemeClr val="tx1"/>
                </a:solidFill>
              </a:rPr>
              <a:t>Zhaoyu</a:t>
            </a:r>
            <a:r>
              <a:rPr lang="en-US" dirty="0">
                <a:solidFill>
                  <a:schemeClr val="tx1"/>
                </a:solidFill>
              </a:rPr>
              <a:t> Wang</a:t>
            </a:r>
          </a:p>
          <a:p>
            <a:pPr algn="ctr"/>
            <a:r>
              <a:rPr lang="en-US" dirty="0">
                <a:solidFill>
                  <a:schemeClr val="tx1"/>
                </a:solidFill>
              </a:rPr>
              <a:t>1113 </a:t>
            </a:r>
            <a:r>
              <a:rPr lang="en-US" dirty="0" err="1">
                <a:solidFill>
                  <a:schemeClr val="tx1"/>
                </a:solidFill>
              </a:rPr>
              <a:t>Coover</a:t>
            </a:r>
            <a:r>
              <a:rPr lang="en-US" dirty="0">
                <a:solidFill>
                  <a:schemeClr val="tx1"/>
                </a:solidFill>
              </a:rPr>
              <a:t> Hall, Ames, IA</a:t>
            </a:r>
          </a:p>
          <a:p>
            <a:pPr algn="ctr"/>
            <a:r>
              <a:rPr lang="en-US" dirty="0">
                <a:solidFill>
                  <a:schemeClr val="tx1"/>
                </a:solidFill>
              </a:rPr>
              <a:t>wzy@iastate.edu</a:t>
            </a:r>
          </a:p>
          <a:p>
            <a:pPr lvl="0" algn="ctr"/>
            <a:endParaRPr lang="en-US" sz="1200" dirty="0">
              <a:solidFill>
                <a:schemeClr val="tx1"/>
              </a:solidFill>
            </a:endParaRPr>
          </a:p>
        </p:txBody>
      </p:sp>
      <p:sp>
        <p:nvSpPr>
          <p:cNvPr id="4" name="Text Placeholder 3"/>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295591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1" y="719748"/>
            <a:ext cx="6019800" cy="2929278"/>
          </a:xfrm>
          <a:prstGeom prst="rect">
            <a:avLst/>
          </a:prstGeom>
        </p:spPr>
      </p:pic>
      <p:sp>
        <p:nvSpPr>
          <p:cNvPr id="5" name="TextBox 4"/>
          <p:cNvSpPr txBox="1"/>
          <p:nvPr/>
        </p:nvSpPr>
        <p:spPr>
          <a:xfrm>
            <a:off x="152400" y="4058325"/>
            <a:ext cx="8839200" cy="2031325"/>
          </a:xfrm>
          <a:prstGeom prst="rect">
            <a:avLst/>
          </a:prstGeom>
          <a:noFill/>
        </p:spPr>
        <p:txBody>
          <a:bodyPr wrap="square" rtlCol="0">
            <a:spAutoFit/>
          </a:bodyPr>
          <a:lstStyle/>
          <a:p>
            <a:pPr algn="just"/>
            <a:r>
              <a:rPr lang="en-US" sz="1800" dirty="0"/>
              <a:t>“Load factor” is a term that is often referred to when describing a load. It is defined as the ratio of the average demand to the maximum demand. In many ways, load factor gives an indication of how well the utility's facilities are being utilized. From the utility's standpoint, the optimal load factor would be 1.00 since the system has to be designed to handle the maximum demand. Sometimes utility companies will encourage industrial customers to improve their load factor. One method of encouragement is to penalize the customer on the electric bill for having a low load factor.</a:t>
            </a:r>
          </a:p>
        </p:txBody>
      </p:sp>
      <p:sp>
        <p:nvSpPr>
          <p:cNvPr id="6" name="Rectangle 5"/>
          <p:cNvSpPr/>
          <p:nvPr/>
        </p:nvSpPr>
        <p:spPr>
          <a:xfrm>
            <a:off x="304800" y="0"/>
            <a:ext cx="5599610"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Individual Customer Load</a:t>
            </a:r>
          </a:p>
        </p:txBody>
      </p:sp>
      <p:sp>
        <p:nvSpPr>
          <p:cNvPr id="7" name="TextBox 6"/>
          <p:cNvSpPr txBox="1"/>
          <p:nvPr/>
        </p:nvSpPr>
        <p:spPr>
          <a:xfrm>
            <a:off x="-722810" y="3662257"/>
            <a:ext cx="11277600" cy="707886"/>
          </a:xfrm>
          <a:prstGeom prst="rect">
            <a:avLst/>
          </a:prstGeom>
          <a:noFill/>
        </p:spPr>
        <p:txBody>
          <a:bodyPr wrap="square" rtlCol="0">
            <a:spAutoFit/>
          </a:bodyPr>
          <a:lstStyle/>
          <a:p>
            <a:pPr algn="ctr"/>
            <a:r>
              <a:rPr lang="en-US" sz="2000" dirty="0"/>
              <a:t>Fig.2 24-hour demand curve for customer#1 (from AMI, notice 15 min. incr.)</a:t>
            </a:r>
          </a:p>
          <a:p>
            <a:pPr algn="ctr"/>
            <a:endParaRPr lang="en-US" sz="2000" dirty="0"/>
          </a:p>
        </p:txBody>
      </p:sp>
      <p:sp>
        <p:nvSpPr>
          <p:cNvPr id="2" name="Slide Number Placeholder 1">
            <a:extLst>
              <a:ext uri="{FF2B5EF4-FFF2-40B4-BE49-F238E27FC236}">
                <a16:creationId xmlns:a16="http://schemas.microsoft.com/office/drawing/2014/main" id="{93D39ED9-6149-2746-812B-3B0E5F99BDA4}"/>
              </a:ext>
            </a:extLst>
          </p:cNvPr>
          <p:cNvSpPr>
            <a:spLocks noGrp="1"/>
          </p:cNvSpPr>
          <p:nvPr>
            <p:ph type="sldNum" sz="quarter" idx="12"/>
          </p:nvPr>
        </p:nvSpPr>
        <p:spPr/>
        <p:txBody>
          <a:bodyPr/>
          <a:lstStyle/>
          <a:p>
            <a:fld id="{5B7A2384-8C5D-49F6-8259-B9A64ECD4852}" type="slidenum">
              <a:rPr lang="en-US" sz="1100" smtClean="0"/>
              <a:t>10</a:t>
            </a:fld>
            <a:endParaRPr lang="en-US" sz="1100"/>
          </a:p>
        </p:txBody>
      </p:sp>
      <p:sp>
        <p:nvSpPr>
          <p:cNvPr id="8" name="Text Placeholder 4">
            <a:extLst>
              <a:ext uri="{FF2B5EF4-FFF2-40B4-BE49-F238E27FC236}">
                <a16:creationId xmlns:a16="http://schemas.microsoft.com/office/drawing/2014/main" id="{A7459DA5-C1EC-4A89-9428-1F2ACC8C85AC}"/>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543323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35685" y="710109"/>
            <a:ext cx="6248400" cy="3040516"/>
          </a:xfrm>
          <a:prstGeom prst="rect">
            <a:avLst/>
          </a:prstGeom>
        </p:spPr>
      </p:pic>
      <p:sp>
        <p:nvSpPr>
          <p:cNvPr id="5" name="TextBox 4"/>
          <p:cNvSpPr txBox="1"/>
          <p:nvPr/>
        </p:nvSpPr>
        <p:spPr>
          <a:xfrm>
            <a:off x="193127" y="4267200"/>
            <a:ext cx="8839200" cy="400110"/>
          </a:xfrm>
          <a:prstGeom prst="rect">
            <a:avLst/>
          </a:prstGeom>
          <a:noFill/>
        </p:spPr>
        <p:txBody>
          <a:bodyPr wrap="square" rtlCol="0">
            <a:spAutoFit/>
          </a:bodyPr>
          <a:lstStyle/>
          <a:p>
            <a:r>
              <a:rPr lang="en-US" sz="2000" dirty="0"/>
              <a:t>For customer #1 in Fig.2 the load factor is computed to be</a:t>
            </a:r>
          </a:p>
        </p:txBody>
      </p:sp>
      <p:sp>
        <p:nvSpPr>
          <p:cNvPr id="6" name="Rectangle 5"/>
          <p:cNvSpPr/>
          <p:nvPr/>
        </p:nvSpPr>
        <p:spPr>
          <a:xfrm>
            <a:off x="457200" y="11862"/>
            <a:ext cx="5599610"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Individual Customer Load</a:t>
            </a:r>
          </a:p>
        </p:txBody>
      </p:sp>
      <p:sp>
        <p:nvSpPr>
          <p:cNvPr id="7" name="TextBox 6"/>
          <p:cNvSpPr txBox="1"/>
          <p:nvPr/>
        </p:nvSpPr>
        <p:spPr>
          <a:xfrm>
            <a:off x="-711181" y="3838465"/>
            <a:ext cx="11277600" cy="707886"/>
          </a:xfrm>
          <a:prstGeom prst="rect">
            <a:avLst/>
          </a:prstGeom>
          <a:noFill/>
        </p:spPr>
        <p:txBody>
          <a:bodyPr wrap="square" rtlCol="0">
            <a:spAutoFit/>
          </a:bodyPr>
          <a:lstStyle/>
          <a:p>
            <a:pPr algn="ctr"/>
            <a:r>
              <a:rPr lang="en-US" sz="2000" dirty="0"/>
              <a:t>Fig.2 24-hour demand curve for customer#1 (from AMI, notice 15 min. incr.)</a:t>
            </a:r>
          </a:p>
          <a:p>
            <a:pPr algn="ctr"/>
            <a:endParaRPr lang="en-US" sz="2000" dirty="0"/>
          </a:p>
        </p:txBody>
      </p:sp>
      <mc:AlternateContent xmlns:mc="http://schemas.openxmlformats.org/markup-compatibility/2006" xmlns:a14="http://schemas.microsoft.com/office/drawing/2010/main">
        <mc:Choice Requires="a14">
          <p:sp>
            <p:nvSpPr>
              <p:cNvPr id="10" name="TextBox 9"/>
              <p:cNvSpPr txBox="1"/>
              <p:nvPr/>
            </p:nvSpPr>
            <p:spPr>
              <a:xfrm>
                <a:off x="1245210" y="4648200"/>
                <a:ext cx="5825826" cy="471924"/>
              </a:xfrm>
              <a:prstGeom prst="rect">
                <a:avLst/>
              </a:prstGeom>
              <a:noFill/>
            </p:spPr>
            <p:txBody>
              <a:bodyPr wrap="none" lIns="0" tIns="0" rIns="0" bIns="0" rtlCol="0">
                <a:spAutoFit/>
              </a:bodyPr>
              <a:lstStyle/>
              <a:p>
                <a:r>
                  <a:rPr lang="en-US" sz="2000" dirty="0"/>
                  <a:t>Load_f</a:t>
                </a:r>
                <a14:m>
                  <m:oMath xmlns:m="http://schemas.openxmlformats.org/officeDocument/2006/math">
                    <m:r>
                      <m:rPr>
                        <m:sty m:val="p"/>
                      </m:rPr>
                      <a:rPr lang="en-US" sz="2000" b="0" i="0" smtClean="0">
                        <a:latin typeface="Cambria Math" panose="02040503050406030204" pitchFamily="18" charset="0"/>
                      </a:rPr>
                      <m:t>actor</m:t>
                    </m:r>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m:rPr>
                            <m:sty m:val="p"/>
                          </m:rPr>
                          <a:rPr lang="en-US" sz="2000" b="0" i="0" smtClean="0">
                            <a:latin typeface="Cambria Math" panose="02040503050406030204" pitchFamily="18" charset="0"/>
                          </a:rPr>
                          <m:t>Average</m:t>
                        </m:r>
                        <m:r>
                          <a:rPr lang="en-US" sz="2000" b="0" i="0" smtClean="0">
                            <a:latin typeface="Cambria Math" panose="02040503050406030204" pitchFamily="18" charset="0"/>
                          </a:rPr>
                          <m:t>_15_</m:t>
                        </m:r>
                        <m:r>
                          <m:rPr>
                            <m:sty m:val="p"/>
                          </m:rPr>
                          <a:rPr lang="en-US" sz="2000" b="0" i="0" smtClean="0">
                            <a:latin typeface="Cambria Math" panose="02040503050406030204" pitchFamily="18" charset="0"/>
                          </a:rPr>
                          <m:t>min</m:t>
                        </m:r>
                        <m:r>
                          <a:rPr lang="en-US" sz="2000" b="0" i="0" smtClean="0">
                            <a:latin typeface="Cambria Math" panose="02040503050406030204" pitchFamily="18" charset="0"/>
                          </a:rPr>
                          <m:t>⁡_</m:t>
                        </m:r>
                        <m:r>
                          <m:rPr>
                            <m:sty m:val="p"/>
                          </m:rPr>
                          <a:rPr lang="en-US" sz="2000" b="0" i="0" smtClean="0">
                            <a:latin typeface="Cambria Math" panose="02040503050406030204" pitchFamily="18" charset="0"/>
                          </a:rPr>
                          <m:t>kW</m:t>
                        </m:r>
                        <m:r>
                          <a:rPr lang="en-US" sz="2000" b="0" i="0" smtClean="0">
                            <a:latin typeface="Cambria Math" panose="02040503050406030204" pitchFamily="18" charset="0"/>
                          </a:rPr>
                          <m:t>_</m:t>
                        </m:r>
                        <m:r>
                          <m:rPr>
                            <m:sty m:val="p"/>
                          </m:rPr>
                          <a:rPr lang="en-US" sz="2000" b="0" i="0" smtClean="0">
                            <a:latin typeface="Cambria Math" panose="02040503050406030204" pitchFamily="18" charset="0"/>
                          </a:rPr>
                          <m:t>demand</m:t>
                        </m:r>
                      </m:num>
                      <m:den>
                        <m:r>
                          <m:rPr>
                            <m:sty m:val="p"/>
                          </m:rPr>
                          <a:rPr lang="en-US" sz="2000" b="0" i="0" smtClean="0">
                            <a:latin typeface="Cambria Math" panose="02040503050406030204" pitchFamily="18" charset="0"/>
                          </a:rPr>
                          <m:t>Max</m:t>
                        </m:r>
                        <m:r>
                          <a:rPr lang="en-US" sz="2000" b="0" i="0" smtClean="0">
                            <a:latin typeface="Cambria Math" panose="02040503050406030204" pitchFamily="18" charset="0"/>
                          </a:rPr>
                          <m:t>._15_</m:t>
                        </m:r>
                        <m:r>
                          <m:rPr>
                            <m:sty m:val="p"/>
                          </m:rPr>
                          <a:rPr lang="en-US" sz="2000" i="0">
                            <a:latin typeface="Cambria Math" panose="02040503050406030204" pitchFamily="18" charset="0"/>
                          </a:rPr>
                          <m:t>min</m:t>
                        </m:r>
                        <m:r>
                          <a:rPr lang="en-US" sz="2000" i="0">
                            <a:latin typeface="Cambria Math" panose="02040503050406030204" pitchFamily="18" charset="0"/>
                          </a:rPr>
                          <m:t>⁡_</m:t>
                        </m:r>
                        <m:r>
                          <m:rPr>
                            <m:sty m:val="p"/>
                          </m:rPr>
                          <a:rPr lang="en-US" sz="2000" i="0">
                            <a:latin typeface="Cambria Math" panose="02040503050406030204" pitchFamily="18" charset="0"/>
                          </a:rPr>
                          <m:t>kW</m:t>
                        </m:r>
                        <m:r>
                          <a:rPr lang="en-US" sz="2000" i="0">
                            <a:latin typeface="Cambria Math" panose="02040503050406030204" pitchFamily="18" charset="0"/>
                          </a:rPr>
                          <m:t>_</m:t>
                        </m:r>
                        <m:r>
                          <m:rPr>
                            <m:sty m:val="p"/>
                          </m:rPr>
                          <a:rPr lang="en-US" sz="2000" i="0">
                            <a:latin typeface="Cambria Math" panose="02040503050406030204" pitchFamily="18" charset="0"/>
                          </a:rPr>
                          <m:t>demands</m:t>
                        </m:r>
                      </m:den>
                    </m:f>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0" smtClean="0">
                            <a:latin typeface="Cambria Math" panose="02040503050406030204" pitchFamily="18" charset="0"/>
                          </a:rPr>
                          <m:t>2.46</m:t>
                        </m:r>
                      </m:num>
                      <m:den>
                        <m:r>
                          <a:rPr lang="en-US" sz="2000" b="0" i="0" smtClean="0">
                            <a:latin typeface="Cambria Math" panose="02040503050406030204" pitchFamily="18" charset="0"/>
                          </a:rPr>
                          <m:t>6.18</m:t>
                        </m:r>
                      </m:den>
                    </m:f>
                    <m:r>
                      <a:rPr lang="en-US" sz="2000" b="0" i="0" smtClean="0">
                        <a:latin typeface="Cambria Math" panose="02040503050406030204" pitchFamily="18" charset="0"/>
                      </a:rPr>
                      <m:t>=0.40</m:t>
                    </m:r>
                  </m:oMath>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1245210" y="4648200"/>
                <a:ext cx="5825826" cy="471924"/>
              </a:xfrm>
              <a:prstGeom prst="rect">
                <a:avLst/>
              </a:prstGeom>
              <a:blipFill>
                <a:blip r:embed="rId3"/>
                <a:stretch>
                  <a:fillRect l="-2615" t="-1299" b="-12987"/>
                </a:stretch>
              </a:blipFill>
            </p:spPr>
            <p:txBody>
              <a:bodyPr/>
              <a:lstStyle/>
              <a:p>
                <a:r>
                  <a:rPr lang="en-US">
                    <a:noFill/>
                  </a:rPr>
                  <a:t> </a:t>
                </a:r>
              </a:p>
            </p:txBody>
          </p:sp>
        </mc:Fallback>
      </mc:AlternateContent>
      <p:sp>
        <p:nvSpPr>
          <p:cNvPr id="11" name="TextBox 10"/>
          <p:cNvSpPr txBox="1"/>
          <p:nvPr/>
        </p:nvSpPr>
        <p:spPr>
          <a:xfrm>
            <a:off x="1143000" y="5372239"/>
            <a:ext cx="5521873" cy="707886"/>
          </a:xfrm>
          <a:prstGeom prst="rect">
            <a:avLst/>
          </a:prstGeom>
          <a:noFill/>
        </p:spPr>
        <p:txBody>
          <a:bodyPr wrap="square" rtlCol="0">
            <a:spAutoFit/>
          </a:bodyPr>
          <a:lstStyle/>
          <a:p>
            <a:r>
              <a:rPr lang="en-US" sz="2000" dirty="0"/>
              <a:t>System capacity must meet maximum demand.  </a:t>
            </a:r>
          </a:p>
          <a:p>
            <a:r>
              <a:rPr lang="en-US" sz="2000" dirty="0"/>
              <a:t>Ideal load factor is 1.0.</a:t>
            </a:r>
          </a:p>
        </p:txBody>
      </p:sp>
      <p:sp>
        <p:nvSpPr>
          <p:cNvPr id="2" name="Slide Number Placeholder 1">
            <a:extLst>
              <a:ext uri="{FF2B5EF4-FFF2-40B4-BE49-F238E27FC236}">
                <a16:creationId xmlns:a16="http://schemas.microsoft.com/office/drawing/2014/main" id="{A4FD95FA-DD64-A54D-91C3-C256D53FB507}"/>
              </a:ext>
            </a:extLst>
          </p:cNvPr>
          <p:cNvSpPr>
            <a:spLocks noGrp="1"/>
          </p:cNvSpPr>
          <p:nvPr>
            <p:ph type="sldNum" sz="quarter" idx="12"/>
          </p:nvPr>
        </p:nvSpPr>
        <p:spPr/>
        <p:txBody>
          <a:bodyPr/>
          <a:lstStyle/>
          <a:p>
            <a:fld id="{5B7A2384-8C5D-49F6-8259-B9A64ECD4852}" type="slidenum">
              <a:rPr lang="en-US" sz="1100" smtClean="0"/>
              <a:t>11</a:t>
            </a:fld>
            <a:endParaRPr lang="en-US" sz="1100"/>
          </a:p>
        </p:txBody>
      </p:sp>
      <p:sp>
        <p:nvSpPr>
          <p:cNvPr id="9" name="Text Placeholder 4">
            <a:extLst>
              <a:ext uri="{FF2B5EF4-FFF2-40B4-BE49-F238E27FC236}">
                <a16:creationId xmlns:a16="http://schemas.microsoft.com/office/drawing/2014/main" id="{8E2A79D4-76A9-484C-848F-E57FBA58635B}"/>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328457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0720" y="854896"/>
            <a:ext cx="4134095" cy="2011680"/>
          </a:xfrm>
          <a:prstGeom prst="rect">
            <a:avLst/>
          </a:prstGeom>
        </p:spPr>
      </p:pic>
      <p:sp>
        <p:nvSpPr>
          <p:cNvPr id="6" name="Rectangle 5"/>
          <p:cNvSpPr/>
          <p:nvPr/>
        </p:nvSpPr>
        <p:spPr>
          <a:xfrm>
            <a:off x="436045" y="16816"/>
            <a:ext cx="7170489"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Distribution Transformer Loading</a:t>
            </a:r>
          </a:p>
        </p:txBody>
      </p:sp>
      <p:sp>
        <p:nvSpPr>
          <p:cNvPr id="7" name="TextBox 6"/>
          <p:cNvSpPr txBox="1"/>
          <p:nvPr/>
        </p:nvSpPr>
        <p:spPr>
          <a:xfrm>
            <a:off x="201774" y="2942897"/>
            <a:ext cx="4572000" cy="338554"/>
          </a:xfrm>
          <a:prstGeom prst="rect">
            <a:avLst/>
          </a:prstGeom>
          <a:noFill/>
        </p:spPr>
        <p:txBody>
          <a:bodyPr wrap="square" rtlCol="0">
            <a:spAutoFit/>
          </a:bodyPr>
          <a:lstStyle/>
          <a:p>
            <a:pPr algn="ctr"/>
            <a:r>
              <a:rPr lang="en-US" sz="1600" dirty="0"/>
              <a:t>Fig.2 24-hour demand curve for customer#1</a:t>
            </a:r>
          </a:p>
        </p:txBody>
      </p:sp>
      <p:pic>
        <p:nvPicPr>
          <p:cNvPr id="2" name="Picture 1"/>
          <p:cNvPicPr>
            <a:picLocks noChangeAspect="1"/>
          </p:cNvPicPr>
          <p:nvPr/>
        </p:nvPicPr>
        <p:blipFill>
          <a:blip r:embed="rId3"/>
          <a:stretch>
            <a:fillRect/>
          </a:stretch>
        </p:blipFill>
        <p:spPr>
          <a:xfrm>
            <a:off x="4679055" y="838200"/>
            <a:ext cx="4233536" cy="2011680"/>
          </a:xfrm>
          <a:prstGeom prst="rect">
            <a:avLst/>
          </a:prstGeom>
        </p:spPr>
      </p:pic>
      <p:sp>
        <p:nvSpPr>
          <p:cNvPr id="9" name="TextBox 8"/>
          <p:cNvSpPr txBox="1"/>
          <p:nvPr/>
        </p:nvSpPr>
        <p:spPr>
          <a:xfrm>
            <a:off x="4494693" y="2942897"/>
            <a:ext cx="4572000" cy="338554"/>
          </a:xfrm>
          <a:prstGeom prst="rect">
            <a:avLst/>
          </a:prstGeom>
          <a:noFill/>
        </p:spPr>
        <p:txBody>
          <a:bodyPr wrap="square" rtlCol="0">
            <a:spAutoFit/>
          </a:bodyPr>
          <a:lstStyle/>
          <a:p>
            <a:pPr algn="ctr"/>
            <a:r>
              <a:rPr lang="en-US" sz="1600" dirty="0"/>
              <a:t>Fig.3 24-hour demand curve for customer#2</a:t>
            </a:r>
          </a:p>
        </p:txBody>
      </p:sp>
      <p:pic>
        <p:nvPicPr>
          <p:cNvPr id="3" name="Picture 2"/>
          <p:cNvPicPr>
            <a:picLocks noChangeAspect="1"/>
          </p:cNvPicPr>
          <p:nvPr/>
        </p:nvPicPr>
        <p:blipFill>
          <a:blip r:embed="rId4"/>
          <a:stretch>
            <a:fillRect/>
          </a:stretch>
        </p:blipFill>
        <p:spPr>
          <a:xfrm>
            <a:off x="76200" y="3689584"/>
            <a:ext cx="4697574" cy="2011680"/>
          </a:xfrm>
          <a:prstGeom prst="rect">
            <a:avLst/>
          </a:prstGeom>
        </p:spPr>
      </p:pic>
      <p:sp>
        <p:nvSpPr>
          <p:cNvPr id="12" name="TextBox 11"/>
          <p:cNvSpPr txBox="1"/>
          <p:nvPr/>
        </p:nvSpPr>
        <p:spPr>
          <a:xfrm>
            <a:off x="294919" y="5719657"/>
            <a:ext cx="4572000" cy="338554"/>
          </a:xfrm>
          <a:prstGeom prst="rect">
            <a:avLst/>
          </a:prstGeom>
          <a:noFill/>
        </p:spPr>
        <p:txBody>
          <a:bodyPr wrap="square" rtlCol="0">
            <a:spAutoFit/>
          </a:bodyPr>
          <a:lstStyle/>
          <a:p>
            <a:pPr algn="ctr"/>
            <a:r>
              <a:rPr lang="en-US" sz="1600" dirty="0"/>
              <a:t>Fig.4 24-hour demand curve for customer#3</a:t>
            </a:r>
          </a:p>
        </p:txBody>
      </p:sp>
      <p:pic>
        <p:nvPicPr>
          <p:cNvPr id="8" name="Picture 7"/>
          <p:cNvPicPr>
            <a:picLocks noChangeAspect="1"/>
          </p:cNvPicPr>
          <p:nvPr/>
        </p:nvPicPr>
        <p:blipFill>
          <a:blip r:embed="rId5"/>
          <a:stretch>
            <a:fillRect/>
          </a:stretch>
        </p:blipFill>
        <p:spPr>
          <a:xfrm>
            <a:off x="4679055" y="3738651"/>
            <a:ext cx="4311946" cy="2057400"/>
          </a:xfrm>
          <a:prstGeom prst="rect">
            <a:avLst/>
          </a:prstGeom>
        </p:spPr>
      </p:pic>
      <p:sp>
        <p:nvSpPr>
          <p:cNvPr id="13" name="TextBox 12"/>
          <p:cNvSpPr txBox="1"/>
          <p:nvPr/>
        </p:nvSpPr>
        <p:spPr>
          <a:xfrm>
            <a:off x="4520969" y="5719657"/>
            <a:ext cx="4572000" cy="338554"/>
          </a:xfrm>
          <a:prstGeom prst="rect">
            <a:avLst/>
          </a:prstGeom>
          <a:noFill/>
        </p:spPr>
        <p:txBody>
          <a:bodyPr wrap="square" rtlCol="0">
            <a:spAutoFit/>
          </a:bodyPr>
          <a:lstStyle/>
          <a:p>
            <a:pPr algn="ctr"/>
            <a:r>
              <a:rPr lang="en-US" sz="1600" dirty="0"/>
              <a:t>Fig.5 24-hour demand curve for customer#4</a:t>
            </a:r>
          </a:p>
        </p:txBody>
      </p:sp>
      <p:sp>
        <p:nvSpPr>
          <p:cNvPr id="5" name="Slide Number Placeholder 4">
            <a:extLst>
              <a:ext uri="{FF2B5EF4-FFF2-40B4-BE49-F238E27FC236}">
                <a16:creationId xmlns:a16="http://schemas.microsoft.com/office/drawing/2014/main" id="{9721BBF4-4229-A649-A2A7-64F95BF8CF50}"/>
              </a:ext>
            </a:extLst>
          </p:cNvPr>
          <p:cNvSpPr>
            <a:spLocks noGrp="1"/>
          </p:cNvSpPr>
          <p:nvPr>
            <p:ph type="sldNum" sz="quarter" idx="12"/>
          </p:nvPr>
        </p:nvSpPr>
        <p:spPr/>
        <p:txBody>
          <a:bodyPr/>
          <a:lstStyle/>
          <a:p>
            <a:fld id="{5B7A2384-8C5D-49F6-8259-B9A64ECD4852}" type="slidenum">
              <a:rPr lang="en-US" smtClean="0"/>
              <a:t>12</a:t>
            </a:fld>
            <a:endParaRPr lang="en-US"/>
          </a:p>
        </p:txBody>
      </p:sp>
      <p:sp>
        <p:nvSpPr>
          <p:cNvPr id="14" name="Text Placeholder 4">
            <a:extLst>
              <a:ext uri="{FF2B5EF4-FFF2-40B4-BE49-F238E27FC236}">
                <a16:creationId xmlns:a16="http://schemas.microsoft.com/office/drawing/2014/main" id="{2751F4B7-8CC6-4AC3-965A-36D1402EA700}"/>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21429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0"/>
            <a:ext cx="7170489"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Distribution Transformer Loading</a:t>
            </a:r>
          </a:p>
        </p:txBody>
      </p:sp>
      <p:sp>
        <p:nvSpPr>
          <p:cNvPr id="13" name="TextBox 12"/>
          <p:cNvSpPr txBox="1"/>
          <p:nvPr/>
        </p:nvSpPr>
        <p:spPr>
          <a:xfrm>
            <a:off x="2133600" y="804446"/>
            <a:ext cx="4572000" cy="338554"/>
          </a:xfrm>
          <a:prstGeom prst="rect">
            <a:avLst/>
          </a:prstGeom>
          <a:noFill/>
        </p:spPr>
        <p:txBody>
          <a:bodyPr wrap="square" rtlCol="0">
            <a:spAutoFit/>
          </a:bodyPr>
          <a:lstStyle/>
          <a:p>
            <a:pPr algn="ctr"/>
            <a:r>
              <a:rPr lang="en-US" sz="1600" dirty="0"/>
              <a:t>Tab</a:t>
            </a:r>
            <a:r>
              <a:rPr lang="en-US" altLang="zh-CN" sz="1600" dirty="0"/>
              <a:t>le</a:t>
            </a:r>
            <a:r>
              <a:rPr lang="zh-CN" altLang="en-US" sz="1600" dirty="0"/>
              <a:t> </a:t>
            </a:r>
            <a:r>
              <a:rPr lang="en-US" sz="1600" dirty="0"/>
              <a:t>1 Individual Customer Load Characteristics</a:t>
            </a:r>
          </a:p>
        </p:txBody>
      </p:sp>
      <p:pic>
        <p:nvPicPr>
          <p:cNvPr id="11" name="Picture 10"/>
          <p:cNvPicPr>
            <a:picLocks noChangeAspect="1"/>
          </p:cNvPicPr>
          <p:nvPr/>
        </p:nvPicPr>
        <p:blipFill>
          <a:blip r:embed="rId2"/>
          <a:stretch>
            <a:fillRect/>
          </a:stretch>
        </p:blipFill>
        <p:spPr>
          <a:xfrm>
            <a:off x="304800" y="1126123"/>
            <a:ext cx="8427904" cy="2379077"/>
          </a:xfrm>
          <a:prstGeom prst="rect">
            <a:avLst/>
          </a:prstGeom>
        </p:spPr>
      </p:pic>
      <p:sp>
        <p:nvSpPr>
          <p:cNvPr id="5" name="Rectangle 4"/>
          <p:cNvSpPr/>
          <p:nvPr/>
        </p:nvSpPr>
        <p:spPr>
          <a:xfrm>
            <a:off x="228600" y="3546028"/>
            <a:ext cx="8686800" cy="2554545"/>
          </a:xfrm>
          <a:prstGeom prst="rect">
            <a:avLst/>
          </a:prstGeom>
        </p:spPr>
        <p:txBody>
          <a:bodyPr wrap="square">
            <a:spAutoFit/>
          </a:bodyPr>
          <a:lstStyle/>
          <a:p>
            <a:pPr algn="just"/>
            <a:r>
              <a:rPr lang="en-US" sz="2000" dirty="0">
                <a:solidFill>
                  <a:srgbClr val="000000"/>
                </a:solidFill>
              </a:rPr>
              <a:t>A distribution transformer will provide service to one or more customers. Each customer will have a demand curve similar to that of Fig.</a:t>
            </a:r>
            <a:r>
              <a:rPr lang="zh-CN" altLang="en-US" sz="2000" dirty="0">
                <a:solidFill>
                  <a:srgbClr val="000000"/>
                </a:solidFill>
              </a:rPr>
              <a:t> </a:t>
            </a:r>
            <a:r>
              <a:rPr lang="en-US" sz="2000" dirty="0">
                <a:solidFill>
                  <a:srgbClr val="000000"/>
                </a:solidFill>
              </a:rPr>
              <a:t>2. However, the peaks and valleys and maximum demands will be different for each customer. </a:t>
            </a:r>
          </a:p>
          <a:p>
            <a:pPr algn="just"/>
            <a:r>
              <a:rPr lang="en-US" sz="2000" dirty="0">
                <a:solidFill>
                  <a:srgbClr val="000000"/>
                </a:solidFill>
              </a:rPr>
              <a:t>The load curves for the four customers show that each customer has its unique loading characteristic. The customers’ individual maximum kW demand occurs at different times of the day. Customer #3 is the only customer who will have a high load factor. A summary of individual loads is given in Ta</a:t>
            </a:r>
            <a:r>
              <a:rPr lang="en-US" altLang="zh-CN" sz="2000" dirty="0">
                <a:solidFill>
                  <a:srgbClr val="000000"/>
                </a:solidFill>
              </a:rPr>
              <a:t>ble</a:t>
            </a:r>
            <a:r>
              <a:rPr lang="zh-CN" altLang="en-US" sz="2000" dirty="0">
                <a:solidFill>
                  <a:srgbClr val="000000"/>
                </a:solidFill>
              </a:rPr>
              <a:t> </a:t>
            </a:r>
            <a:r>
              <a:rPr lang="en-US" sz="2000" dirty="0">
                <a:solidFill>
                  <a:srgbClr val="000000"/>
                </a:solidFill>
              </a:rPr>
              <a:t>1. The four customers given in Ta</a:t>
            </a:r>
            <a:r>
              <a:rPr lang="en-US" altLang="zh-CN" sz="2000" dirty="0">
                <a:solidFill>
                  <a:srgbClr val="000000"/>
                </a:solidFill>
              </a:rPr>
              <a:t>ble</a:t>
            </a:r>
            <a:r>
              <a:rPr lang="zh-CN" altLang="en-US" sz="2000" dirty="0">
                <a:solidFill>
                  <a:srgbClr val="000000"/>
                </a:solidFill>
              </a:rPr>
              <a:t> </a:t>
            </a:r>
            <a:r>
              <a:rPr lang="en-US" sz="2000" dirty="0">
                <a:solidFill>
                  <a:srgbClr val="000000"/>
                </a:solidFill>
              </a:rPr>
              <a:t>1 demonstrate that there is great diversity between their loads.</a:t>
            </a:r>
          </a:p>
        </p:txBody>
      </p:sp>
      <p:sp>
        <p:nvSpPr>
          <p:cNvPr id="2" name="Slide Number Placeholder 1">
            <a:extLst>
              <a:ext uri="{FF2B5EF4-FFF2-40B4-BE49-F238E27FC236}">
                <a16:creationId xmlns:a16="http://schemas.microsoft.com/office/drawing/2014/main" id="{08CB2787-ACC1-1D4C-AD7F-33488054781B}"/>
              </a:ext>
            </a:extLst>
          </p:cNvPr>
          <p:cNvSpPr>
            <a:spLocks noGrp="1"/>
          </p:cNvSpPr>
          <p:nvPr>
            <p:ph type="sldNum" sz="quarter" idx="12"/>
          </p:nvPr>
        </p:nvSpPr>
        <p:spPr/>
        <p:txBody>
          <a:bodyPr/>
          <a:lstStyle/>
          <a:p>
            <a:fld id="{5B7A2384-8C5D-49F6-8259-B9A64ECD4852}" type="slidenum">
              <a:rPr lang="en-US" smtClean="0"/>
              <a:t>13</a:t>
            </a:fld>
            <a:endParaRPr lang="en-US"/>
          </a:p>
        </p:txBody>
      </p:sp>
      <p:sp>
        <p:nvSpPr>
          <p:cNvPr id="7" name="Text Placeholder 4">
            <a:extLst>
              <a:ext uri="{FF2B5EF4-FFF2-40B4-BE49-F238E27FC236}">
                <a16:creationId xmlns:a16="http://schemas.microsoft.com/office/drawing/2014/main" id="{ED4BE144-2D08-4C0E-9603-9F8A34335CC3}"/>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715346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4355" y="27076"/>
            <a:ext cx="4360489"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Diversified Demand</a:t>
            </a:r>
          </a:p>
        </p:txBody>
      </p:sp>
      <p:pic>
        <p:nvPicPr>
          <p:cNvPr id="2" name="Picture 1"/>
          <p:cNvPicPr>
            <a:picLocks noChangeAspect="1"/>
          </p:cNvPicPr>
          <p:nvPr/>
        </p:nvPicPr>
        <p:blipFill>
          <a:blip r:embed="rId2"/>
          <a:stretch>
            <a:fillRect/>
          </a:stretch>
        </p:blipFill>
        <p:spPr>
          <a:xfrm>
            <a:off x="1350062" y="2744431"/>
            <a:ext cx="6250888" cy="3020418"/>
          </a:xfrm>
          <a:prstGeom prst="rect">
            <a:avLst/>
          </a:prstGeom>
        </p:spPr>
      </p:pic>
      <p:sp>
        <p:nvSpPr>
          <p:cNvPr id="7" name="TextBox 6"/>
          <p:cNvSpPr txBox="1"/>
          <p:nvPr/>
        </p:nvSpPr>
        <p:spPr>
          <a:xfrm>
            <a:off x="2514599" y="5764849"/>
            <a:ext cx="4572000" cy="338554"/>
          </a:xfrm>
          <a:prstGeom prst="rect">
            <a:avLst/>
          </a:prstGeom>
          <a:noFill/>
        </p:spPr>
        <p:txBody>
          <a:bodyPr wrap="square" rtlCol="0">
            <a:spAutoFit/>
          </a:bodyPr>
          <a:lstStyle/>
          <a:p>
            <a:pPr algn="ctr"/>
            <a:r>
              <a:rPr lang="en-US" sz="1600" dirty="0"/>
              <a:t>Fig.6 Transformer diversified demand curve</a:t>
            </a:r>
          </a:p>
        </p:txBody>
      </p:sp>
      <p:sp>
        <p:nvSpPr>
          <p:cNvPr id="3" name="Rectangle 2"/>
          <p:cNvSpPr/>
          <p:nvPr/>
        </p:nvSpPr>
        <p:spPr>
          <a:xfrm>
            <a:off x="228600" y="685800"/>
            <a:ext cx="8839200" cy="1323439"/>
          </a:xfrm>
          <a:prstGeom prst="rect">
            <a:avLst/>
          </a:prstGeom>
        </p:spPr>
        <p:txBody>
          <a:bodyPr wrap="square">
            <a:spAutoFit/>
          </a:bodyPr>
          <a:lstStyle/>
          <a:p>
            <a:pPr algn="just"/>
            <a:r>
              <a:rPr lang="en-US" sz="2000" dirty="0">
                <a:solidFill>
                  <a:srgbClr val="000000"/>
                </a:solidFill>
              </a:rPr>
              <a:t>The sum of the four 15 kW demands for each time interval is the “diversified demand” for the group in that time interval, and in this case, the distribution transformer. </a:t>
            </a:r>
            <a:r>
              <a:rPr lang="en-US" sz="2000" dirty="0"/>
              <a:t>The 15 min diversified kW demand of the transformer for the day is shown in Fig.6</a:t>
            </a:r>
            <a:endParaRPr lang="en-US" sz="2000" dirty="0">
              <a:solidFill>
                <a:srgbClr val="000000"/>
              </a:solidFill>
              <a:effectLst/>
            </a:endParaRPr>
          </a:p>
        </p:txBody>
      </p:sp>
      <p:sp>
        <p:nvSpPr>
          <p:cNvPr id="4" name="Rectangle 3"/>
          <p:cNvSpPr/>
          <p:nvPr/>
        </p:nvSpPr>
        <p:spPr>
          <a:xfrm>
            <a:off x="228600" y="1905000"/>
            <a:ext cx="8839200" cy="400110"/>
          </a:xfrm>
          <a:prstGeom prst="rect">
            <a:avLst/>
          </a:prstGeom>
        </p:spPr>
        <p:txBody>
          <a:bodyPr wrap="square">
            <a:spAutoFit/>
          </a:bodyPr>
          <a:lstStyle/>
          <a:p>
            <a:r>
              <a:rPr lang="en-US" sz="2000" b="1" dirty="0"/>
              <a:t>Maximum Diversified Demand</a:t>
            </a:r>
            <a:r>
              <a:rPr lang="en-US" sz="2000" dirty="0"/>
              <a:t>: </a:t>
            </a:r>
            <a:r>
              <a:rPr lang="en-US" dirty="0"/>
              <a:t>It occurs at 17:30 and has a value of 16.16 kW.</a:t>
            </a:r>
          </a:p>
        </p:txBody>
      </p:sp>
      <p:sp>
        <p:nvSpPr>
          <p:cNvPr id="5" name="Slide Number Placeholder 4">
            <a:extLst>
              <a:ext uri="{FF2B5EF4-FFF2-40B4-BE49-F238E27FC236}">
                <a16:creationId xmlns:a16="http://schemas.microsoft.com/office/drawing/2014/main" id="{77E57DA5-CEBA-B945-8E40-F62898BA9878}"/>
              </a:ext>
            </a:extLst>
          </p:cNvPr>
          <p:cNvSpPr>
            <a:spLocks noGrp="1"/>
          </p:cNvSpPr>
          <p:nvPr>
            <p:ph type="sldNum" sz="quarter" idx="12"/>
          </p:nvPr>
        </p:nvSpPr>
        <p:spPr/>
        <p:txBody>
          <a:bodyPr/>
          <a:lstStyle/>
          <a:p>
            <a:fld id="{5B7A2384-8C5D-49F6-8259-B9A64ECD4852}" type="slidenum">
              <a:rPr lang="en-US" smtClean="0"/>
              <a:t>14</a:t>
            </a:fld>
            <a:endParaRPr lang="en-US"/>
          </a:p>
        </p:txBody>
      </p:sp>
      <p:sp>
        <p:nvSpPr>
          <p:cNvPr id="8" name="Text Placeholder 4">
            <a:extLst>
              <a:ext uri="{FF2B5EF4-FFF2-40B4-BE49-F238E27FC236}">
                <a16:creationId xmlns:a16="http://schemas.microsoft.com/office/drawing/2014/main" id="{7A03B53B-2FE2-45C9-A6CC-631F578C2246}"/>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319753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7512" y="2196297"/>
            <a:ext cx="3570355" cy="1737360"/>
          </a:xfrm>
          <a:prstGeom prst="rect">
            <a:avLst/>
          </a:prstGeom>
        </p:spPr>
      </p:pic>
      <p:sp>
        <p:nvSpPr>
          <p:cNvPr id="7" name="TextBox 6"/>
          <p:cNvSpPr txBox="1"/>
          <p:nvPr/>
        </p:nvSpPr>
        <p:spPr>
          <a:xfrm>
            <a:off x="457200" y="3911100"/>
            <a:ext cx="4572000" cy="276999"/>
          </a:xfrm>
          <a:prstGeom prst="rect">
            <a:avLst/>
          </a:prstGeom>
          <a:noFill/>
        </p:spPr>
        <p:txBody>
          <a:bodyPr wrap="square" rtlCol="0">
            <a:spAutoFit/>
          </a:bodyPr>
          <a:lstStyle/>
          <a:p>
            <a:pPr algn="ctr"/>
            <a:r>
              <a:rPr lang="en-US" sz="1200" dirty="0"/>
              <a:t>Fig.2 24-hour demand curve for customer#1</a:t>
            </a:r>
          </a:p>
        </p:txBody>
      </p:sp>
      <p:pic>
        <p:nvPicPr>
          <p:cNvPr id="2" name="Picture 1"/>
          <p:cNvPicPr>
            <a:picLocks noChangeAspect="1"/>
          </p:cNvPicPr>
          <p:nvPr/>
        </p:nvPicPr>
        <p:blipFill>
          <a:blip r:embed="rId3"/>
          <a:stretch>
            <a:fillRect/>
          </a:stretch>
        </p:blipFill>
        <p:spPr>
          <a:xfrm>
            <a:off x="4724398" y="2204171"/>
            <a:ext cx="3656237" cy="1737360"/>
          </a:xfrm>
          <a:prstGeom prst="rect">
            <a:avLst/>
          </a:prstGeom>
        </p:spPr>
      </p:pic>
      <p:sp>
        <p:nvSpPr>
          <p:cNvPr id="9" name="TextBox 8"/>
          <p:cNvSpPr txBox="1"/>
          <p:nvPr/>
        </p:nvSpPr>
        <p:spPr>
          <a:xfrm>
            <a:off x="4563663" y="3874543"/>
            <a:ext cx="4572000" cy="276999"/>
          </a:xfrm>
          <a:prstGeom prst="rect">
            <a:avLst/>
          </a:prstGeom>
          <a:noFill/>
        </p:spPr>
        <p:txBody>
          <a:bodyPr wrap="square" rtlCol="0">
            <a:spAutoFit/>
          </a:bodyPr>
          <a:lstStyle/>
          <a:p>
            <a:pPr algn="ctr"/>
            <a:r>
              <a:rPr lang="en-US" sz="1200" dirty="0"/>
              <a:t>Fig.3 24-hour demand curve for customer#2</a:t>
            </a:r>
          </a:p>
        </p:txBody>
      </p:sp>
      <p:pic>
        <p:nvPicPr>
          <p:cNvPr id="3" name="Picture 2"/>
          <p:cNvPicPr>
            <a:picLocks noChangeAspect="1"/>
          </p:cNvPicPr>
          <p:nvPr/>
        </p:nvPicPr>
        <p:blipFill>
          <a:blip r:embed="rId4"/>
          <a:stretch>
            <a:fillRect/>
          </a:stretch>
        </p:blipFill>
        <p:spPr>
          <a:xfrm>
            <a:off x="617937" y="4116085"/>
            <a:ext cx="4056997" cy="1737360"/>
          </a:xfrm>
          <a:prstGeom prst="rect">
            <a:avLst/>
          </a:prstGeom>
        </p:spPr>
      </p:pic>
      <p:sp>
        <p:nvSpPr>
          <p:cNvPr id="12" name="TextBox 11"/>
          <p:cNvSpPr txBox="1"/>
          <p:nvPr/>
        </p:nvSpPr>
        <p:spPr>
          <a:xfrm>
            <a:off x="1286927" y="5853445"/>
            <a:ext cx="2912545" cy="276999"/>
          </a:xfrm>
          <a:prstGeom prst="rect">
            <a:avLst/>
          </a:prstGeom>
          <a:noFill/>
        </p:spPr>
        <p:txBody>
          <a:bodyPr wrap="square" rtlCol="0">
            <a:spAutoFit/>
          </a:bodyPr>
          <a:lstStyle/>
          <a:p>
            <a:pPr algn="ctr"/>
            <a:r>
              <a:rPr lang="en-US" sz="1200" dirty="0"/>
              <a:t>Fig.4 24-hour demand curve for customer#3</a:t>
            </a:r>
          </a:p>
        </p:txBody>
      </p:sp>
      <p:pic>
        <p:nvPicPr>
          <p:cNvPr id="8" name="Picture 7"/>
          <p:cNvPicPr>
            <a:picLocks noChangeAspect="1"/>
          </p:cNvPicPr>
          <p:nvPr/>
        </p:nvPicPr>
        <p:blipFill>
          <a:blip r:embed="rId5"/>
          <a:stretch>
            <a:fillRect/>
          </a:stretch>
        </p:blipFill>
        <p:spPr>
          <a:xfrm>
            <a:off x="4762401" y="4139183"/>
            <a:ext cx="3641198" cy="1737360"/>
          </a:xfrm>
          <a:prstGeom prst="rect">
            <a:avLst/>
          </a:prstGeom>
        </p:spPr>
      </p:pic>
      <p:sp>
        <p:nvSpPr>
          <p:cNvPr id="13" name="TextBox 12"/>
          <p:cNvSpPr txBox="1"/>
          <p:nvPr/>
        </p:nvSpPr>
        <p:spPr>
          <a:xfrm>
            <a:off x="4441533" y="5796405"/>
            <a:ext cx="4572000" cy="276999"/>
          </a:xfrm>
          <a:prstGeom prst="rect">
            <a:avLst/>
          </a:prstGeom>
          <a:noFill/>
        </p:spPr>
        <p:txBody>
          <a:bodyPr wrap="square" rtlCol="0">
            <a:spAutoFit/>
          </a:bodyPr>
          <a:lstStyle/>
          <a:p>
            <a:pPr algn="ctr"/>
            <a:r>
              <a:rPr lang="en-US" sz="1200" dirty="0"/>
              <a:t>Fig.5 24-hour demand curve for customer#4</a:t>
            </a:r>
          </a:p>
        </p:txBody>
      </p:sp>
      <mc:AlternateContent xmlns:mc="http://schemas.openxmlformats.org/markup-compatibility/2006" xmlns:a14="http://schemas.microsoft.com/office/drawing/2010/main">
        <mc:Choice Requires="a14">
          <p:sp>
            <p:nvSpPr>
              <p:cNvPr id="11" name="TextBox 10"/>
              <p:cNvSpPr txBox="1"/>
              <p:nvPr/>
            </p:nvSpPr>
            <p:spPr>
              <a:xfrm>
                <a:off x="913964" y="1749623"/>
                <a:ext cx="7620869" cy="307777"/>
              </a:xfrm>
              <a:prstGeom prst="rect">
                <a:avLst/>
              </a:prstGeom>
              <a:noFill/>
            </p:spPr>
            <p:txBody>
              <a:bodyPr wrap="none" lIns="0" tIns="0" rIns="0" bIns="0" rtlCol="0">
                <a:spAutoFit/>
              </a:bodyPr>
              <a:lstStyle/>
              <a:p>
                <a:r>
                  <a:rPr lang="en-US" sz="2000" dirty="0"/>
                  <a:t>M</a:t>
                </a:r>
                <a14:m>
                  <m:oMath xmlns:m="http://schemas.openxmlformats.org/officeDocument/2006/math">
                    <m:r>
                      <m:rPr>
                        <m:sty m:val="p"/>
                      </m:rPr>
                      <a:rPr lang="en-US" sz="2000" b="0" i="0" smtClean="0">
                        <a:latin typeface="Cambria Math" panose="02040503050406030204" pitchFamily="18" charset="0"/>
                      </a:rPr>
                      <m:t>ax</m:t>
                    </m:r>
                    <m:r>
                      <a:rPr lang="en-US" sz="2000" b="0" i="0" smtClean="0">
                        <a:latin typeface="Cambria Math" panose="02040503050406030204" pitchFamily="18" charset="0"/>
                      </a:rPr>
                      <m:t>_</m:t>
                    </m:r>
                    <m:r>
                      <m:rPr>
                        <m:sty m:val="p"/>
                      </m:rPr>
                      <a:rPr lang="en-US" sz="2000" b="0" i="0" smtClean="0">
                        <a:latin typeface="Cambria Math" panose="02040503050406030204" pitchFamily="18" charset="0"/>
                      </a:rPr>
                      <m:t>noncoincident</m:t>
                    </m:r>
                    <m:r>
                      <a:rPr lang="en-US" sz="2000" b="0" i="0" smtClean="0">
                        <a:latin typeface="Cambria Math" panose="02040503050406030204" pitchFamily="18" charset="0"/>
                      </a:rPr>
                      <m:t>_</m:t>
                    </m:r>
                    <m:r>
                      <m:rPr>
                        <m:sty m:val="p"/>
                      </m:rPr>
                      <a:rPr lang="en-US" sz="2000" b="0" i="0" smtClean="0">
                        <a:latin typeface="Cambria Math" panose="02040503050406030204" pitchFamily="18" charset="0"/>
                      </a:rPr>
                      <m:t>demand</m:t>
                    </m:r>
                    <m:r>
                      <a:rPr lang="en-US" sz="2000" b="0" i="0" smtClean="0">
                        <a:latin typeface="Cambria Math" panose="02040503050406030204" pitchFamily="18" charset="0"/>
                      </a:rPr>
                      <m:t>=6.18+6.82+4.94+7.05=24.98</m:t>
                    </m:r>
                    <m:r>
                      <m:rPr>
                        <m:sty m:val="p"/>
                      </m:rPr>
                      <a:rPr lang="en-US" sz="2000" b="0" i="0" smtClean="0">
                        <a:latin typeface="Cambria Math" panose="02040503050406030204" pitchFamily="18" charset="0"/>
                      </a:rPr>
                      <m:t>kW</m:t>
                    </m:r>
                  </m:oMath>
                </a14:m>
                <a:endParaRPr lang="en-US"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913964" y="1749623"/>
                <a:ext cx="7620869" cy="307777"/>
              </a:xfrm>
              <a:prstGeom prst="rect">
                <a:avLst/>
              </a:prstGeom>
              <a:blipFill>
                <a:blip r:embed="rId6"/>
                <a:stretch>
                  <a:fillRect l="-2080" t="-25490" r="-400" b="-49020"/>
                </a:stretch>
              </a:blipFill>
            </p:spPr>
            <p:txBody>
              <a:bodyPr/>
              <a:lstStyle/>
              <a:p>
                <a:r>
                  <a:rPr lang="en-US">
                    <a:noFill/>
                  </a:rPr>
                  <a:t> </a:t>
                </a:r>
              </a:p>
            </p:txBody>
          </p:sp>
        </mc:Fallback>
      </mc:AlternateContent>
      <p:sp>
        <p:nvSpPr>
          <p:cNvPr id="10" name="Rectangle 9"/>
          <p:cNvSpPr/>
          <p:nvPr/>
        </p:nvSpPr>
        <p:spPr>
          <a:xfrm>
            <a:off x="319550" y="660737"/>
            <a:ext cx="8595850" cy="1015663"/>
          </a:xfrm>
          <a:prstGeom prst="rect">
            <a:avLst/>
          </a:prstGeom>
        </p:spPr>
        <p:txBody>
          <a:bodyPr wrap="square">
            <a:spAutoFit/>
          </a:bodyPr>
          <a:lstStyle/>
          <a:p>
            <a:pPr algn="just"/>
            <a:r>
              <a:rPr lang="en-US" sz="2000" dirty="0">
                <a:solidFill>
                  <a:srgbClr val="000000"/>
                </a:solidFill>
              </a:rPr>
              <a:t>The “15 min maximum </a:t>
            </a:r>
            <a:r>
              <a:rPr lang="en-US" sz="2000" dirty="0" err="1">
                <a:solidFill>
                  <a:srgbClr val="000000"/>
                </a:solidFill>
              </a:rPr>
              <a:t>noncoincident</a:t>
            </a:r>
            <a:r>
              <a:rPr lang="en-US" sz="2000" dirty="0">
                <a:solidFill>
                  <a:srgbClr val="000000"/>
                </a:solidFill>
              </a:rPr>
              <a:t> kW demand” for the day is the sum of the individual customer 15 min maximum kW demands. For the transformer in question, the sum of the individual maximums</a:t>
            </a:r>
            <a:endParaRPr lang="en-US" sz="2000" dirty="0">
              <a:solidFill>
                <a:srgbClr val="000000"/>
              </a:solidFill>
              <a:effectLst/>
            </a:endParaRPr>
          </a:p>
        </p:txBody>
      </p:sp>
      <p:sp>
        <p:nvSpPr>
          <p:cNvPr id="15" name="Rectangle 14"/>
          <p:cNvSpPr/>
          <p:nvPr/>
        </p:nvSpPr>
        <p:spPr>
          <a:xfrm>
            <a:off x="348125" y="0"/>
            <a:ext cx="7337265"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Maximum </a:t>
            </a:r>
            <a:r>
              <a:rPr lang="en-US" sz="4000" dirty="0" err="1">
                <a:solidFill>
                  <a:srgbClr val="C8102E"/>
                </a:solidFill>
                <a:latin typeface="Times New Roman" panose="02020603050405020304" pitchFamily="18" charset="0"/>
                <a:ea typeface="+mj-ea"/>
                <a:cs typeface="Times New Roman" panose="02020603050405020304" pitchFamily="18" charset="0"/>
              </a:rPr>
              <a:t>Noncoincident</a:t>
            </a:r>
            <a:r>
              <a:rPr lang="en-US" sz="4000" dirty="0">
                <a:solidFill>
                  <a:srgbClr val="C8102E"/>
                </a:solidFill>
                <a:latin typeface="Times New Roman" panose="02020603050405020304" pitchFamily="18" charset="0"/>
                <a:ea typeface="+mj-ea"/>
                <a:cs typeface="Times New Roman" panose="02020603050405020304" pitchFamily="18" charset="0"/>
              </a:rPr>
              <a:t> Demand</a:t>
            </a:r>
          </a:p>
        </p:txBody>
      </p:sp>
      <p:sp>
        <p:nvSpPr>
          <p:cNvPr id="5" name="Slide Number Placeholder 4">
            <a:extLst>
              <a:ext uri="{FF2B5EF4-FFF2-40B4-BE49-F238E27FC236}">
                <a16:creationId xmlns:a16="http://schemas.microsoft.com/office/drawing/2014/main" id="{C47E90DB-A440-F549-BBA7-FB71F70276F0}"/>
              </a:ext>
            </a:extLst>
          </p:cNvPr>
          <p:cNvSpPr>
            <a:spLocks noGrp="1"/>
          </p:cNvSpPr>
          <p:nvPr>
            <p:ph type="sldNum" sz="quarter" idx="12"/>
          </p:nvPr>
        </p:nvSpPr>
        <p:spPr/>
        <p:txBody>
          <a:bodyPr/>
          <a:lstStyle/>
          <a:p>
            <a:fld id="{5B7A2384-8C5D-49F6-8259-B9A64ECD4852}" type="slidenum">
              <a:rPr lang="en-US" smtClean="0"/>
              <a:t>15</a:t>
            </a:fld>
            <a:endParaRPr lang="en-US"/>
          </a:p>
        </p:txBody>
      </p:sp>
      <p:sp>
        <p:nvSpPr>
          <p:cNvPr id="14" name="Text Placeholder 4">
            <a:extLst>
              <a:ext uri="{FF2B5EF4-FFF2-40B4-BE49-F238E27FC236}">
                <a16:creationId xmlns:a16="http://schemas.microsoft.com/office/drawing/2014/main" id="{170730F3-92A6-4945-8010-18118C3BBBD6}"/>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639125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p:cNvSpPr txBox="1"/>
              <p:nvPr/>
            </p:nvSpPr>
            <p:spPr>
              <a:xfrm>
                <a:off x="1981200" y="1511185"/>
                <a:ext cx="5339219" cy="215444"/>
              </a:xfrm>
              <a:prstGeom prst="rect">
                <a:avLst/>
              </a:prstGeom>
              <a:noFill/>
            </p:spPr>
            <p:txBody>
              <a:bodyPr wrap="none" lIns="0" tIns="0" rIns="0" bIns="0" rtlCol="0">
                <a:spAutoFit/>
              </a:bodyPr>
              <a:lstStyle/>
              <a:p>
                <a:r>
                  <a:rPr lang="en-US" sz="1400" dirty="0"/>
                  <a:t>M</a:t>
                </a:r>
                <a14:m>
                  <m:oMath xmlns:m="http://schemas.openxmlformats.org/officeDocument/2006/math">
                    <m:r>
                      <m:rPr>
                        <m:sty m:val="p"/>
                      </m:rPr>
                      <a:rPr lang="en-US" sz="1400" b="0" i="0" smtClean="0">
                        <a:latin typeface="Cambria Math" panose="02040503050406030204" pitchFamily="18" charset="0"/>
                      </a:rPr>
                      <m:t>ax</m:t>
                    </m:r>
                    <m:r>
                      <a:rPr lang="en-US" sz="1400" b="0" i="0" smtClean="0">
                        <a:latin typeface="Cambria Math" panose="02040503050406030204" pitchFamily="18" charset="0"/>
                      </a:rPr>
                      <m:t>_</m:t>
                    </m:r>
                    <m:r>
                      <m:rPr>
                        <m:sty m:val="p"/>
                      </m:rPr>
                      <a:rPr lang="en-US" sz="1400" b="0" i="0" smtClean="0">
                        <a:latin typeface="Cambria Math" panose="02040503050406030204" pitchFamily="18" charset="0"/>
                      </a:rPr>
                      <m:t>noncoincident</m:t>
                    </m:r>
                    <m:r>
                      <a:rPr lang="en-US" sz="1400" b="0" i="0" smtClean="0">
                        <a:latin typeface="Cambria Math" panose="02040503050406030204" pitchFamily="18" charset="0"/>
                      </a:rPr>
                      <m:t>_</m:t>
                    </m:r>
                    <m:r>
                      <m:rPr>
                        <m:sty m:val="p"/>
                      </m:rPr>
                      <a:rPr lang="en-US" sz="1400" b="0" i="0" smtClean="0">
                        <a:latin typeface="Cambria Math" panose="02040503050406030204" pitchFamily="18" charset="0"/>
                      </a:rPr>
                      <m:t>demand</m:t>
                    </m:r>
                    <m:r>
                      <a:rPr lang="en-US" sz="1400" b="0" i="0" smtClean="0">
                        <a:latin typeface="Cambria Math" panose="02040503050406030204" pitchFamily="18" charset="0"/>
                      </a:rPr>
                      <m:t>=6.18+6.82+4.94+7.05=24.98</m:t>
                    </m:r>
                    <m:r>
                      <m:rPr>
                        <m:sty m:val="p"/>
                      </m:rPr>
                      <a:rPr lang="en-US" sz="1400" b="0" i="0" smtClean="0">
                        <a:latin typeface="Cambria Math" panose="02040503050406030204" pitchFamily="18" charset="0"/>
                      </a:rPr>
                      <m:t>kW</m:t>
                    </m:r>
                  </m:oMath>
                </a14:m>
                <a:endParaRPr lang="en-US"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981200" y="1511185"/>
                <a:ext cx="5339219" cy="215444"/>
              </a:xfrm>
              <a:prstGeom prst="rect">
                <a:avLst/>
              </a:prstGeom>
              <a:blipFill>
                <a:blip r:embed="rId2"/>
                <a:stretch>
                  <a:fillRect l="-2055" t="-25714" r="-114" b="-51429"/>
                </a:stretch>
              </a:blipFill>
            </p:spPr>
            <p:txBody>
              <a:bodyPr/>
              <a:lstStyle/>
              <a:p>
                <a:r>
                  <a:rPr lang="en-US">
                    <a:noFill/>
                  </a:rPr>
                  <a:t> </a:t>
                </a:r>
              </a:p>
            </p:txBody>
          </p:sp>
        </mc:Fallback>
      </mc:AlternateContent>
      <p:sp>
        <p:nvSpPr>
          <p:cNvPr id="10" name="Rectangle 9"/>
          <p:cNvSpPr/>
          <p:nvPr/>
        </p:nvSpPr>
        <p:spPr>
          <a:xfrm>
            <a:off x="381000" y="600670"/>
            <a:ext cx="8672053" cy="923330"/>
          </a:xfrm>
          <a:prstGeom prst="rect">
            <a:avLst/>
          </a:prstGeom>
        </p:spPr>
        <p:txBody>
          <a:bodyPr wrap="square">
            <a:spAutoFit/>
          </a:bodyPr>
          <a:lstStyle/>
          <a:p>
            <a:pPr algn="just"/>
            <a:r>
              <a:rPr lang="en-US" sz="1800" dirty="0"/>
              <a:t>By definition, diversity factor (DF) is the ratio of the maximum </a:t>
            </a:r>
            <a:r>
              <a:rPr lang="en-US" sz="1800" dirty="0" err="1"/>
              <a:t>noncoincident</a:t>
            </a:r>
            <a:r>
              <a:rPr lang="en-US" sz="1800" dirty="0"/>
              <a:t> demand of a group of customers to the maximum diversified demand of the group. With reference to the transformer serving four customers, the DF for the four customers would be:</a:t>
            </a:r>
          </a:p>
        </p:txBody>
      </p:sp>
      <p:sp>
        <p:nvSpPr>
          <p:cNvPr id="15" name="Rectangle 14"/>
          <p:cNvSpPr/>
          <p:nvPr/>
        </p:nvSpPr>
        <p:spPr>
          <a:xfrm>
            <a:off x="381000" y="2201"/>
            <a:ext cx="3534942"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Diversity Factor</a:t>
            </a:r>
          </a:p>
        </p:txBody>
      </p:sp>
      <mc:AlternateContent xmlns:mc="http://schemas.openxmlformats.org/markup-compatibility/2006" xmlns:a14="http://schemas.microsoft.com/office/drawing/2010/main">
        <mc:Choice Requires="a14">
          <p:sp>
            <p:nvSpPr>
              <p:cNvPr id="14" name="TextBox 13"/>
              <p:cNvSpPr txBox="1"/>
              <p:nvPr/>
            </p:nvSpPr>
            <p:spPr>
              <a:xfrm>
                <a:off x="2057400" y="1678682"/>
                <a:ext cx="5147628" cy="406971"/>
              </a:xfrm>
              <a:prstGeom prst="rect">
                <a:avLst/>
              </a:prstGeom>
              <a:noFill/>
            </p:spPr>
            <p:txBody>
              <a:bodyPr wrap="none" lIns="0" tIns="0" rIns="0" bIns="0" rtlCol="0">
                <a:spAutoFit/>
              </a:bodyPr>
              <a:lstStyle/>
              <a:p>
                <a:r>
                  <a:rPr lang="en-US" sz="1600" dirty="0"/>
                  <a:t>Diversity_f</a:t>
                </a:r>
                <a14:m>
                  <m:oMath xmlns:m="http://schemas.openxmlformats.org/officeDocument/2006/math">
                    <m:r>
                      <m:rPr>
                        <m:sty m:val="p"/>
                      </m:rPr>
                      <a:rPr lang="en-US" sz="1600" b="0" i="0" smtClean="0">
                        <a:latin typeface="Cambria Math" panose="02040503050406030204" pitchFamily="18" charset="0"/>
                      </a:rPr>
                      <m:t>actor</m:t>
                    </m:r>
                    <m:r>
                      <a:rPr lang="en-US" sz="1600" b="0" i="0" smtClean="0">
                        <a:latin typeface="Cambria Math" panose="02040503050406030204" pitchFamily="18" charset="0"/>
                      </a:rPr>
                      <m:t>=</m:t>
                    </m:r>
                    <m:f>
                      <m:fPr>
                        <m:ctrlPr>
                          <a:rPr lang="en-US" sz="1600" b="0" i="1" smtClean="0">
                            <a:latin typeface="Cambria Math" panose="02040503050406030204" pitchFamily="18" charset="0"/>
                          </a:rPr>
                        </m:ctrlPr>
                      </m:fPr>
                      <m:num>
                        <m:r>
                          <m:rPr>
                            <m:nor/>
                          </m:rPr>
                          <a:rPr lang="en-US" sz="1600" dirty="0"/>
                          <m:t>M</m:t>
                        </m:r>
                        <m:r>
                          <m:rPr>
                            <m:sty m:val="p"/>
                          </m:rPr>
                          <a:rPr lang="en-US" sz="1600" i="0">
                            <a:latin typeface="Cambria Math" panose="02040503050406030204" pitchFamily="18" charset="0"/>
                          </a:rPr>
                          <m:t>ax</m:t>
                        </m:r>
                        <m:r>
                          <a:rPr lang="en-US" sz="1600" b="0" i="0" smtClean="0">
                            <a:latin typeface="Cambria Math" panose="02040503050406030204" pitchFamily="18" charset="0"/>
                          </a:rPr>
                          <m:t>.</m:t>
                        </m:r>
                        <m:r>
                          <a:rPr lang="en-US" sz="1600" i="0">
                            <a:latin typeface="Cambria Math" panose="02040503050406030204" pitchFamily="18" charset="0"/>
                          </a:rPr>
                          <m:t>_</m:t>
                        </m:r>
                        <m:r>
                          <m:rPr>
                            <m:sty m:val="p"/>
                          </m:rPr>
                          <a:rPr lang="en-US" sz="1600" i="0">
                            <a:latin typeface="Cambria Math" panose="02040503050406030204" pitchFamily="18" charset="0"/>
                          </a:rPr>
                          <m:t>noncoincident</m:t>
                        </m:r>
                        <m:r>
                          <a:rPr lang="en-US" sz="1600" i="0">
                            <a:latin typeface="Cambria Math" panose="02040503050406030204" pitchFamily="18" charset="0"/>
                          </a:rPr>
                          <m:t>_</m:t>
                        </m:r>
                        <m:r>
                          <m:rPr>
                            <m:sty m:val="p"/>
                          </m:rPr>
                          <a:rPr lang="en-US" sz="1600" i="0">
                            <a:latin typeface="Cambria Math" panose="02040503050406030204" pitchFamily="18" charset="0"/>
                          </a:rPr>
                          <m:t>demand</m:t>
                        </m:r>
                      </m:num>
                      <m:den>
                        <m:r>
                          <m:rPr>
                            <m:nor/>
                          </m:rPr>
                          <a:rPr lang="en-US" sz="1600" dirty="0"/>
                          <m:t>M</m:t>
                        </m:r>
                        <m:r>
                          <m:rPr>
                            <m:sty m:val="p"/>
                          </m:rPr>
                          <a:rPr lang="en-US" sz="1600" i="0">
                            <a:latin typeface="Cambria Math" panose="02040503050406030204" pitchFamily="18" charset="0"/>
                          </a:rPr>
                          <m:t>ax</m:t>
                        </m:r>
                        <m:r>
                          <a:rPr lang="en-US" sz="1600" b="0" i="0" smtClean="0">
                            <a:latin typeface="Cambria Math" panose="02040503050406030204" pitchFamily="18" charset="0"/>
                          </a:rPr>
                          <m:t>.</m:t>
                        </m:r>
                        <m:r>
                          <a:rPr lang="en-US" sz="1600" i="0">
                            <a:latin typeface="Cambria Math" panose="02040503050406030204" pitchFamily="18" charset="0"/>
                          </a:rPr>
                          <m:t>_</m:t>
                        </m:r>
                        <m:r>
                          <m:rPr>
                            <m:sty m:val="p"/>
                          </m:rPr>
                          <a:rPr lang="en-US" sz="1600" b="0" i="0" smtClean="0">
                            <a:latin typeface="Cambria Math" panose="02040503050406030204" pitchFamily="18" charset="0"/>
                          </a:rPr>
                          <m:t>diversified</m:t>
                        </m:r>
                        <m:r>
                          <a:rPr lang="en-US" sz="1600" i="0">
                            <a:latin typeface="Cambria Math" panose="02040503050406030204" pitchFamily="18" charset="0"/>
                          </a:rPr>
                          <m:t>_</m:t>
                        </m:r>
                        <m:r>
                          <m:rPr>
                            <m:sty m:val="p"/>
                          </m:rPr>
                          <a:rPr lang="en-US" sz="1600" i="0">
                            <a:latin typeface="Cambria Math" panose="02040503050406030204" pitchFamily="18" charset="0"/>
                          </a:rPr>
                          <m:t>demand</m:t>
                        </m:r>
                      </m:den>
                    </m:f>
                  </m:oMath>
                </a14:m>
                <a:r>
                  <a:rPr lang="en-US" sz="1600" dirty="0"/>
                  <a:t>=</a:t>
                </a:r>
                <a14:m>
                  <m:oMath xmlns:m="http://schemas.openxmlformats.org/officeDocument/2006/math">
                    <m:f>
                      <m:fPr>
                        <m:ctrlPr>
                          <a:rPr lang="en-US" sz="1600" i="1" dirty="0" smtClean="0">
                            <a:latin typeface="Cambria Math" panose="02040503050406030204" pitchFamily="18" charset="0"/>
                          </a:rPr>
                        </m:ctrlPr>
                      </m:fPr>
                      <m:num>
                        <m:r>
                          <a:rPr lang="en-US" sz="1600" b="0" i="1" dirty="0" smtClean="0">
                            <a:latin typeface="Cambria Math" panose="02040503050406030204" pitchFamily="18" charset="0"/>
                          </a:rPr>
                          <m:t>24.98</m:t>
                        </m:r>
                      </m:num>
                      <m:den>
                        <m:r>
                          <a:rPr lang="en-US" sz="1600" b="0" i="1" dirty="0" smtClean="0">
                            <a:latin typeface="Cambria Math" panose="02040503050406030204" pitchFamily="18" charset="0"/>
                          </a:rPr>
                          <m:t>16.16</m:t>
                        </m:r>
                      </m:den>
                    </m:f>
                    <m:r>
                      <a:rPr lang="en-US" sz="1600" b="0" i="1" dirty="0" smtClean="0">
                        <a:latin typeface="Cambria Math" panose="02040503050406030204" pitchFamily="18" charset="0"/>
                      </a:rPr>
                      <m:t>=1.5458</m:t>
                    </m:r>
                  </m:oMath>
                </a14:m>
                <a:endParaRPr lang="en-US"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057400" y="1678682"/>
                <a:ext cx="5147628" cy="406971"/>
              </a:xfrm>
              <a:prstGeom prst="rect">
                <a:avLst/>
              </a:prstGeom>
              <a:blipFill>
                <a:blip r:embed="rId3"/>
                <a:stretch>
                  <a:fillRect l="-2488" t="-1493" b="-11940"/>
                </a:stretch>
              </a:blipFill>
            </p:spPr>
            <p:txBody>
              <a:bodyPr/>
              <a:lstStyle/>
              <a:p>
                <a:r>
                  <a:rPr lang="en-US">
                    <a:noFill/>
                  </a:rPr>
                  <a:t> </a:t>
                </a:r>
              </a:p>
            </p:txBody>
          </p:sp>
        </mc:Fallback>
      </mc:AlternateContent>
      <p:pic>
        <p:nvPicPr>
          <p:cNvPr id="16" name="Picture 15"/>
          <p:cNvPicPr>
            <a:picLocks noChangeAspect="1"/>
          </p:cNvPicPr>
          <p:nvPr/>
        </p:nvPicPr>
        <p:blipFill>
          <a:blip r:embed="rId4"/>
          <a:stretch>
            <a:fillRect/>
          </a:stretch>
        </p:blipFill>
        <p:spPr>
          <a:xfrm>
            <a:off x="873712" y="2238053"/>
            <a:ext cx="3570355" cy="1737360"/>
          </a:xfrm>
          <a:prstGeom prst="rect">
            <a:avLst/>
          </a:prstGeom>
        </p:spPr>
      </p:pic>
      <p:sp>
        <p:nvSpPr>
          <p:cNvPr id="17" name="TextBox 16"/>
          <p:cNvSpPr txBox="1"/>
          <p:nvPr/>
        </p:nvSpPr>
        <p:spPr>
          <a:xfrm>
            <a:off x="533400" y="3922757"/>
            <a:ext cx="4572000" cy="276999"/>
          </a:xfrm>
          <a:prstGeom prst="rect">
            <a:avLst/>
          </a:prstGeom>
          <a:noFill/>
        </p:spPr>
        <p:txBody>
          <a:bodyPr wrap="square" rtlCol="0">
            <a:spAutoFit/>
          </a:bodyPr>
          <a:lstStyle/>
          <a:p>
            <a:pPr algn="ctr"/>
            <a:r>
              <a:rPr lang="en-US" sz="1200" dirty="0"/>
              <a:t>Fig.2 24-hour demand curve for customer#1</a:t>
            </a:r>
          </a:p>
        </p:txBody>
      </p:sp>
      <p:pic>
        <p:nvPicPr>
          <p:cNvPr id="18" name="Picture 17"/>
          <p:cNvPicPr>
            <a:picLocks noChangeAspect="1"/>
          </p:cNvPicPr>
          <p:nvPr/>
        </p:nvPicPr>
        <p:blipFill>
          <a:blip r:embed="rId5"/>
          <a:stretch>
            <a:fillRect/>
          </a:stretch>
        </p:blipFill>
        <p:spPr>
          <a:xfrm>
            <a:off x="4800598" y="2245927"/>
            <a:ext cx="3656237" cy="1737360"/>
          </a:xfrm>
          <a:prstGeom prst="rect">
            <a:avLst/>
          </a:prstGeom>
        </p:spPr>
      </p:pic>
      <p:sp>
        <p:nvSpPr>
          <p:cNvPr id="19" name="TextBox 18"/>
          <p:cNvSpPr txBox="1"/>
          <p:nvPr/>
        </p:nvSpPr>
        <p:spPr>
          <a:xfrm>
            <a:off x="4639863" y="3914453"/>
            <a:ext cx="4572000" cy="276999"/>
          </a:xfrm>
          <a:prstGeom prst="rect">
            <a:avLst/>
          </a:prstGeom>
          <a:noFill/>
        </p:spPr>
        <p:txBody>
          <a:bodyPr wrap="square" rtlCol="0">
            <a:spAutoFit/>
          </a:bodyPr>
          <a:lstStyle/>
          <a:p>
            <a:pPr algn="ctr"/>
            <a:r>
              <a:rPr lang="en-US" sz="1200" dirty="0"/>
              <a:t>Fig.3 24-hour demand curve for customer#2</a:t>
            </a:r>
          </a:p>
        </p:txBody>
      </p:sp>
      <p:pic>
        <p:nvPicPr>
          <p:cNvPr id="20" name="Picture 19"/>
          <p:cNvPicPr>
            <a:picLocks noChangeAspect="1"/>
          </p:cNvPicPr>
          <p:nvPr/>
        </p:nvPicPr>
        <p:blipFill>
          <a:blip r:embed="rId6"/>
          <a:stretch>
            <a:fillRect/>
          </a:stretch>
        </p:blipFill>
        <p:spPr>
          <a:xfrm>
            <a:off x="694137" y="4157841"/>
            <a:ext cx="4056997" cy="1737360"/>
          </a:xfrm>
          <a:prstGeom prst="rect">
            <a:avLst/>
          </a:prstGeom>
        </p:spPr>
      </p:pic>
      <p:sp>
        <p:nvSpPr>
          <p:cNvPr id="21" name="TextBox 20"/>
          <p:cNvSpPr txBox="1"/>
          <p:nvPr/>
        </p:nvSpPr>
        <p:spPr>
          <a:xfrm>
            <a:off x="1363127" y="5895201"/>
            <a:ext cx="2912545" cy="276999"/>
          </a:xfrm>
          <a:prstGeom prst="rect">
            <a:avLst/>
          </a:prstGeom>
          <a:noFill/>
        </p:spPr>
        <p:txBody>
          <a:bodyPr wrap="square" rtlCol="0">
            <a:spAutoFit/>
          </a:bodyPr>
          <a:lstStyle/>
          <a:p>
            <a:pPr algn="ctr"/>
            <a:r>
              <a:rPr lang="en-US" sz="1200" dirty="0"/>
              <a:t>Fig.4 24-hour demand curve for customer#3</a:t>
            </a:r>
          </a:p>
        </p:txBody>
      </p:sp>
      <p:pic>
        <p:nvPicPr>
          <p:cNvPr id="22" name="Picture 21"/>
          <p:cNvPicPr>
            <a:picLocks noChangeAspect="1"/>
          </p:cNvPicPr>
          <p:nvPr/>
        </p:nvPicPr>
        <p:blipFill>
          <a:blip r:embed="rId7"/>
          <a:stretch>
            <a:fillRect/>
          </a:stretch>
        </p:blipFill>
        <p:spPr>
          <a:xfrm>
            <a:off x="4838601" y="4219253"/>
            <a:ext cx="3641198" cy="1737360"/>
          </a:xfrm>
          <a:prstGeom prst="rect">
            <a:avLst/>
          </a:prstGeom>
        </p:spPr>
      </p:pic>
      <p:sp>
        <p:nvSpPr>
          <p:cNvPr id="23" name="TextBox 22"/>
          <p:cNvSpPr txBox="1"/>
          <p:nvPr/>
        </p:nvSpPr>
        <p:spPr>
          <a:xfrm>
            <a:off x="4517733" y="5866414"/>
            <a:ext cx="4572000" cy="276999"/>
          </a:xfrm>
          <a:prstGeom prst="rect">
            <a:avLst/>
          </a:prstGeom>
          <a:noFill/>
        </p:spPr>
        <p:txBody>
          <a:bodyPr wrap="square" rtlCol="0">
            <a:spAutoFit/>
          </a:bodyPr>
          <a:lstStyle/>
          <a:p>
            <a:pPr algn="ctr"/>
            <a:r>
              <a:rPr lang="en-US" sz="1200" dirty="0"/>
              <a:t>Fig.5 24-hour demand curve for customer#4</a:t>
            </a:r>
          </a:p>
        </p:txBody>
      </p:sp>
      <p:sp>
        <p:nvSpPr>
          <p:cNvPr id="2" name="Slide Number Placeholder 1">
            <a:extLst>
              <a:ext uri="{FF2B5EF4-FFF2-40B4-BE49-F238E27FC236}">
                <a16:creationId xmlns:a16="http://schemas.microsoft.com/office/drawing/2014/main" id="{4247E8B1-AEC2-3D4F-B6C0-5AC8835E8C21}"/>
              </a:ext>
            </a:extLst>
          </p:cNvPr>
          <p:cNvSpPr>
            <a:spLocks noGrp="1"/>
          </p:cNvSpPr>
          <p:nvPr>
            <p:ph type="sldNum" sz="quarter" idx="12"/>
          </p:nvPr>
        </p:nvSpPr>
        <p:spPr/>
        <p:txBody>
          <a:bodyPr/>
          <a:lstStyle/>
          <a:p>
            <a:fld id="{5B7A2384-8C5D-49F6-8259-B9A64ECD4852}" type="slidenum">
              <a:rPr lang="en-US" smtClean="0"/>
              <a:t>16</a:t>
            </a:fld>
            <a:endParaRPr lang="en-US"/>
          </a:p>
        </p:txBody>
      </p:sp>
      <p:sp>
        <p:nvSpPr>
          <p:cNvPr id="24" name="Text Placeholder 4">
            <a:extLst>
              <a:ext uri="{FF2B5EF4-FFF2-40B4-BE49-F238E27FC236}">
                <a16:creationId xmlns:a16="http://schemas.microsoft.com/office/drawing/2014/main" id="{5F7C1420-C94A-4F53-8C85-31A564C6BEC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47583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19550" y="640140"/>
            <a:ext cx="8595850" cy="1569660"/>
          </a:xfrm>
          <a:prstGeom prst="rect">
            <a:avLst/>
          </a:prstGeom>
        </p:spPr>
        <p:txBody>
          <a:bodyPr wrap="square">
            <a:spAutoFit/>
          </a:bodyPr>
          <a:lstStyle/>
          <a:p>
            <a:r>
              <a:rPr lang="en-US" sz="2400" dirty="0"/>
              <a:t>Tab</a:t>
            </a:r>
            <a:r>
              <a:rPr lang="en-US" altLang="zh-CN" sz="2400" dirty="0"/>
              <a:t>le</a:t>
            </a:r>
            <a:r>
              <a:rPr lang="zh-CN" altLang="en-US" sz="2400" dirty="0"/>
              <a:t> </a:t>
            </a:r>
            <a:r>
              <a:rPr lang="en-US" sz="2400" dirty="0"/>
              <a:t>2 is an example of the DFs for the number of customers ranging from 1 up to 70. The table was developed from a different database than the four customers that have been discussed previously. </a:t>
            </a:r>
          </a:p>
        </p:txBody>
      </p:sp>
      <p:sp>
        <p:nvSpPr>
          <p:cNvPr id="15" name="Rectangle 14"/>
          <p:cNvSpPr/>
          <p:nvPr/>
        </p:nvSpPr>
        <p:spPr>
          <a:xfrm>
            <a:off x="319550" y="0"/>
            <a:ext cx="3534942"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Diversity Factor</a:t>
            </a:r>
          </a:p>
        </p:txBody>
      </p:sp>
      <p:pic>
        <p:nvPicPr>
          <p:cNvPr id="16" name="Picture 15"/>
          <p:cNvPicPr>
            <a:picLocks noChangeAspect="1"/>
          </p:cNvPicPr>
          <p:nvPr/>
        </p:nvPicPr>
        <p:blipFill>
          <a:blip r:embed="rId2"/>
          <a:stretch>
            <a:fillRect/>
          </a:stretch>
        </p:blipFill>
        <p:spPr>
          <a:xfrm>
            <a:off x="685800" y="2590800"/>
            <a:ext cx="7859315" cy="3505200"/>
          </a:xfrm>
          <a:prstGeom prst="rect">
            <a:avLst/>
          </a:prstGeom>
        </p:spPr>
      </p:pic>
      <p:sp>
        <p:nvSpPr>
          <p:cNvPr id="17" name="TextBox 16"/>
          <p:cNvSpPr txBox="1"/>
          <p:nvPr/>
        </p:nvSpPr>
        <p:spPr>
          <a:xfrm>
            <a:off x="2209800" y="2209800"/>
            <a:ext cx="4572000" cy="338554"/>
          </a:xfrm>
          <a:prstGeom prst="rect">
            <a:avLst/>
          </a:prstGeom>
          <a:noFill/>
        </p:spPr>
        <p:txBody>
          <a:bodyPr wrap="square" rtlCol="0">
            <a:spAutoFit/>
          </a:bodyPr>
          <a:lstStyle/>
          <a:p>
            <a:pPr algn="ctr"/>
            <a:r>
              <a:rPr lang="en-US" sz="1600" dirty="0"/>
              <a:t>Tab</a:t>
            </a:r>
            <a:r>
              <a:rPr lang="en-US" altLang="zh-CN" sz="1600" dirty="0"/>
              <a:t>le</a:t>
            </a:r>
            <a:r>
              <a:rPr lang="zh-CN" altLang="en-US" sz="1600" dirty="0"/>
              <a:t> </a:t>
            </a:r>
            <a:r>
              <a:rPr lang="en-US" sz="1600" dirty="0"/>
              <a:t>2 Diversity Factors</a:t>
            </a:r>
          </a:p>
        </p:txBody>
      </p:sp>
      <p:sp>
        <p:nvSpPr>
          <p:cNvPr id="2" name="Slide Number Placeholder 1">
            <a:extLst>
              <a:ext uri="{FF2B5EF4-FFF2-40B4-BE49-F238E27FC236}">
                <a16:creationId xmlns:a16="http://schemas.microsoft.com/office/drawing/2014/main" id="{0780B25F-F1FD-0D4A-8C15-D094D0D98EE3}"/>
              </a:ext>
            </a:extLst>
          </p:cNvPr>
          <p:cNvSpPr>
            <a:spLocks noGrp="1"/>
          </p:cNvSpPr>
          <p:nvPr>
            <p:ph type="sldNum" sz="quarter" idx="12"/>
          </p:nvPr>
        </p:nvSpPr>
        <p:spPr/>
        <p:txBody>
          <a:bodyPr/>
          <a:lstStyle/>
          <a:p>
            <a:fld id="{5B7A2384-8C5D-49F6-8259-B9A64ECD4852}" type="slidenum">
              <a:rPr lang="en-US" smtClean="0"/>
              <a:t>17</a:t>
            </a:fld>
            <a:endParaRPr lang="en-US"/>
          </a:p>
        </p:txBody>
      </p:sp>
      <p:sp>
        <p:nvSpPr>
          <p:cNvPr id="7" name="Text Placeholder 4">
            <a:extLst>
              <a:ext uri="{FF2B5EF4-FFF2-40B4-BE49-F238E27FC236}">
                <a16:creationId xmlns:a16="http://schemas.microsoft.com/office/drawing/2014/main" id="{14CD5461-AEFD-4068-85E6-4646DDF4DBB0}"/>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525229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12175" y="689196"/>
            <a:ext cx="8595850" cy="369332"/>
          </a:xfrm>
          <a:prstGeom prst="rect">
            <a:avLst/>
          </a:prstGeom>
        </p:spPr>
        <p:txBody>
          <a:bodyPr wrap="square">
            <a:spAutoFit/>
          </a:bodyPr>
          <a:lstStyle/>
          <a:p>
            <a:r>
              <a:rPr lang="en-US" dirty="0"/>
              <a:t>A graph of the DFs is shown in Fig.8.</a:t>
            </a:r>
          </a:p>
        </p:txBody>
      </p:sp>
      <p:sp>
        <p:nvSpPr>
          <p:cNvPr id="15" name="Rectangle 14"/>
          <p:cNvSpPr/>
          <p:nvPr/>
        </p:nvSpPr>
        <p:spPr>
          <a:xfrm>
            <a:off x="350275" y="0"/>
            <a:ext cx="3534942"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Diversity Factor</a:t>
            </a:r>
          </a:p>
        </p:txBody>
      </p:sp>
      <p:pic>
        <p:nvPicPr>
          <p:cNvPr id="6" name="Picture 5"/>
          <p:cNvPicPr>
            <a:picLocks noChangeAspect="1"/>
          </p:cNvPicPr>
          <p:nvPr/>
        </p:nvPicPr>
        <p:blipFill>
          <a:blip r:embed="rId2"/>
          <a:stretch>
            <a:fillRect/>
          </a:stretch>
        </p:blipFill>
        <p:spPr>
          <a:xfrm>
            <a:off x="1937809" y="1153698"/>
            <a:ext cx="5181600" cy="2896618"/>
          </a:xfrm>
          <a:prstGeom prst="rect">
            <a:avLst/>
          </a:prstGeom>
        </p:spPr>
      </p:pic>
      <p:sp>
        <p:nvSpPr>
          <p:cNvPr id="7" name="TextBox 6"/>
          <p:cNvSpPr txBox="1"/>
          <p:nvPr/>
        </p:nvSpPr>
        <p:spPr>
          <a:xfrm>
            <a:off x="2547409" y="4129487"/>
            <a:ext cx="4572000" cy="338554"/>
          </a:xfrm>
          <a:prstGeom prst="rect">
            <a:avLst/>
          </a:prstGeom>
          <a:noFill/>
        </p:spPr>
        <p:txBody>
          <a:bodyPr wrap="square" rtlCol="0">
            <a:spAutoFit/>
          </a:bodyPr>
          <a:lstStyle/>
          <a:p>
            <a:pPr algn="ctr"/>
            <a:r>
              <a:rPr lang="en-US" sz="1600" dirty="0"/>
              <a:t>Fig.8 Diversity Factor</a:t>
            </a:r>
          </a:p>
        </p:txBody>
      </p:sp>
      <p:sp>
        <p:nvSpPr>
          <p:cNvPr id="2" name="Rectangle 1"/>
          <p:cNvSpPr/>
          <p:nvPr/>
        </p:nvSpPr>
        <p:spPr>
          <a:xfrm>
            <a:off x="175684" y="4404953"/>
            <a:ext cx="8915400" cy="1754326"/>
          </a:xfrm>
          <a:prstGeom prst="rect">
            <a:avLst/>
          </a:prstGeom>
        </p:spPr>
        <p:txBody>
          <a:bodyPr wrap="square">
            <a:spAutoFit/>
          </a:bodyPr>
          <a:lstStyle/>
          <a:p>
            <a:pPr algn="just"/>
            <a:r>
              <a:rPr lang="en-US" sz="1800" dirty="0">
                <a:solidFill>
                  <a:srgbClr val="000000"/>
                </a:solidFill>
              </a:rPr>
              <a:t>Note that, in Tab</a:t>
            </a:r>
            <a:r>
              <a:rPr lang="en-US" altLang="zh-CN" sz="1800" dirty="0">
                <a:solidFill>
                  <a:srgbClr val="000000"/>
                </a:solidFill>
              </a:rPr>
              <a:t>le</a:t>
            </a:r>
            <a:r>
              <a:rPr lang="zh-CN" altLang="en-US" sz="1800" dirty="0">
                <a:solidFill>
                  <a:srgbClr val="000000"/>
                </a:solidFill>
              </a:rPr>
              <a:t> </a:t>
            </a:r>
            <a:r>
              <a:rPr lang="en-US" sz="1800" dirty="0">
                <a:solidFill>
                  <a:srgbClr val="000000"/>
                </a:solidFill>
              </a:rPr>
              <a:t>2 and Fig.</a:t>
            </a:r>
            <a:r>
              <a:rPr lang="zh-CN" altLang="en-US" sz="1800" dirty="0">
                <a:solidFill>
                  <a:srgbClr val="000000"/>
                </a:solidFill>
              </a:rPr>
              <a:t> </a:t>
            </a:r>
            <a:r>
              <a:rPr lang="en-US" sz="1800" dirty="0">
                <a:solidFill>
                  <a:srgbClr val="000000"/>
                </a:solidFill>
              </a:rPr>
              <a:t>8, the value of the DF basically leveled out when the number of customers reached 70. This is an important observation because it means, at least for the system from which these DFs were determined, that the DF will remain constant at 3.20 from 70 customers and above. In other words as viewed from the substation, the maximum diversified demand of a feeder can be predicted by computing the total </a:t>
            </a:r>
            <a:r>
              <a:rPr lang="en-US" sz="1800" dirty="0" err="1">
                <a:solidFill>
                  <a:srgbClr val="000000"/>
                </a:solidFill>
              </a:rPr>
              <a:t>noncoincident</a:t>
            </a:r>
            <a:r>
              <a:rPr lang="en-US" sz="1800" dirty="0">
                <a:solidFill>
                  <a:srgbClr val="000000"/>
                </a:solidFill>
              </a:rPr>
              <a:t> maximum demand of all of the customers served by the feeder and dividing by 3.2.</a:t>
            </a:r>
            <a:endParaRPr lang="en-US" sz="1800" dirty="0">
              <a:solidFill>
                <a:srgbClr val="000000"/>
              </a:solidFill>
              <a:effectLst/>
            </a:endParaRPr>
          </a:p>
        </p:txBody>
      </p:sp>
      <p:sp>
        <p:nvSpPr>
          <p:cNvPr id="3" name="Slide Number Placeholder 2">
            <a:extLst>
              <a:ext uri="{FF2B5EF4-FFF2-40B4-BE49-F238E27FC236}">
                <a16:creationId xmlns:a16="http://schemas.microsoft.com/office/drawing/2014/main" id="{4504D9BB-DB34-374B-BA8B-F33ABB34A215}"/>
              </a:ext>
            </a:extLst>
          </p:cNvPr>
          <p:cNvSpPr>
            <a:spLocks noGrp="1"/>
          </p:cNvSpPr>
          <p:nvPr>
            <p:ph type="sldNum" sz="quarter" idx="12"/>
          </p:nvPr>
        </p:nvSpPr>
        <p:spPr/>
        <p:txBody>
          <a:bodyPr/>
          <a:lstStyle/>
          <a:p>
            <a:fld id="{5B7A2384-8C5D-49F6-8259-B9A64ECD4852}" type="slidenum">
              <a:rPr lang="en-US" smtClean="0"/>
              <a:t>18</a:t>
            </a:fld>
            <a:endParaRPr lang="en-US"/>
          </a:p>
        </p:txBody>
      </p:sp>
      <p:sp>
        <p:nvSpPr>
          <p:cNvPr id="8" name="Text Placeholder 4">
            <a:extLst>
              <a:ext uri="{FF2B5EF4-FFF2-40B4-BE49-F238E27FC236}">
                <a16:creationId xmlns:a16="http://schemas.microsoft.com/office/drawing/2014/main" id="{F35F6709-5654-4673-AB64-B3B8D069E7A4}"/>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357813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181" y="4114800"/>
            <a:ext cx="8451419" cy="1815882"/>
          </a:xfrm>
          <a:prstGeom prst="rect">
            <a:avLst/>
          </a:prstGeom>
          <a:noFill/>
        </p:spPr>
        <p:txBody>
          <a:bodyPr wrap="square" rtlCol="0">
            <a:spAutoFit/>
          </a:bodyPr>
          <a:lstStyle/>
          <a:p>
            <a:pPr algn="just"/>
            <a:r>
              <a:rPr lang="en-US" sz="2800" dirty="0"/>
              <a:t>This is for individual customers.  We may be able</a:t>
            </a:r>
          </a:p>
          <a:p>
            <a:pPr algn="just"/>
            <a:r>
              <a:rPr lang="en-US" sz="2800" dirty="0"/>
              <a:t>to total up demand for all connected appliances and</a:t>
            </a:r>
          </a:p>
          <a:p>
            <a:pPr algn="just"/>
            <a:r>
              <a:rPr lang="en-US" sz="2800" dirty="0"/>
              <a:t>then apply demand factor to estimate peak demand</a:t>
            </a:r>
          </a:p>
          <a:p>
            <a:pPr algn="just"/>
            <a:r>
              <a:rPr lang="en-US" sz="2800" dirty="0"/>
              <a:t>of the customer.</a:t>
            </a:r>
          </a:p>
        </p:txBody>
      </p:sp>
      <p:sp>
        <p:nvSpPr>
          <p:cNvPr id="3" name="TextBox 2"/>
          <p:cNvSpPr txBox="1"/>
          <p:nvPr/>
        </p:nvSpPr>
        <p:spPr>
          <a:xfrm>
            <a:off x="540181" y="990600"/>
            <a:ext cx="6490431" cy="1569660"/>
          </a:xfrm>
          <a:prstGeom prst="rect">
            <a:avLst/>
          </a:prstGeom>
          <a:noFill/>
        </p:spPr>
        <p:txBody>
          <a:bodyPr wrap="none" rtlCol="0">
            <a:spAutoFit/>
          </a:bodyPr>
          <a:lstStyle/>
          <a:p>
            <a:r>
              <a:rPr lang="en-US" sz="3200" b="1" dirty="0"/>
              <a:t>Customer #1</a:t>
            </a:r>
          </a:p>
          <a:p>
            <a:r>
              <a:rPr lang="en-US" sz="3200" dirty="0"/>
              <a:t>Peak demand is 6.18 kW.</a:t>
            </a:r>
          </a:p>
          <a:p>
            <a:r>
              <a:rPr lang="en-US" sz="3200" dirty="0"/>
              <a:t>Assume total connected load is 35kW</a:t>
            </a:r>
            <a:r>
              <a:rPr lang="en-US" altLang="zh-CN" sz="3200" dirty="0"/>
              <a:t>.</a:t>
            </a:r>
            <a:endParaRPr lang="en-US" sz="3200" dirty="0"/>
          </a:p>
        </p:txBody>
      </p:sp>
      <mc:AlternateContent xmlns:mc="http://schemas.openxmlformats.org/markup-compatibility/2006" xmlns:a14="http://schemas.microsoft.com/office/drawing/2010/main">
        <mc:Choice Requires="a14">
          <p:sp>
            <p:nvSpPr>
              <p:cNvPr id="5" name="TextBox 4"/>
              <p:cNvSpPr txBox="1"/>
              <p:nvPr/>
            </p:nvSpPr>
            <p:spPr>
              <a:xfrm>
                <a:off x="1828450" y="3048000"/>
                <a:ext cx="5492657" cy="701282"/>
              </a:xfrm>
              <a:prstGeom prst="rect">
                <a:avLst/>
              </a:prstGeom>
              <a:noFill/>
            </p:spPr>
            <p:txBody>
              <a:bodyPr wrap="none" lIns="0" tIns="0" rIns="0" bIns="0" rtlCol="0">
                <a:spAutoFit/>
              </a:bodyPr>
              <a:lstStyle/>
              <a:p>
                <a:r>
                  <a:rPr lang="en-US" sz="2800" dirty="0"/>
                  <a:t>Demand_f</a:t>
                </a:r>
                <a14:m>
                  <m:oMath xmlns:m="http://schemas.openxmlformats.org/officeDocument/2006/math">
                    <m:r>
                      <m:rPr>
                        <m:sty m:val="p"/>
                      </m:rPr>
                      <a:rPr lang="en-US" sz="2800" b="0" i="0" smtClean="0">
                        <a:latin typeface="Cambria Math" panose="02040503050406030204" pitchFamily="18" charset="0"/>
                      </a:rPr>
                      <m:t>actor</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m:rPr>
                            <m:nor/>
                          </m:rPr>
                          <a:rPr lang="en-US" sz="2800" b="0" smtClean="0"/>
                          <m:t>M</m:t>
                        </m:r>
                        <m:r>
                          <m:rPr>
                            <m:sty m:val="p"/>
                          </m:rPr>
                          <a:rPr lang="en-US" sz="2800" i="0">
                            <a:latin typeface="Cambria Math" panose="02040503050406030204" pitchFamily="18" charset="0"/>
                          </a:rPr>
                          <m:t>ax</m:t>
                        </m:r>
                        <m:r>
                          <a:rPr lang="en-US" sz="2800" b="0" i="0" smtClean="0">
                            <a:latin typeface="Cambria Math" panose="02040503050406030204" pitchFamily="18" charset="0"/>
                          </a:rPr>
                          <m:t>.</m:t>
                        </m:r>
                        <m:r>
                          <a:rPr lang="en-US" sz="2800" i="0">
                            <a:latin typeface="Cambria Math" panose="02040503050406030204" pitchFamily="18" charset="0"/>
                          </a:rPr>
                          <m:t>_</m:t>
                        </m:r>
                        <m:r>
                          <m:rPr>
                            <m:sty m:val="p"/>
                          </m:rPr>
                          <a:rPr lang="en-US" sz="2800" i="0">
                            <a:latin typeface="Cambria Math" panose="02040503050406030204" pitchFamily="18" charset="0"/>
                          </a:rPr>
                          <m:t>demand</m:t>
                        </m:r>
                      </m:num>
                      <m:den>
                        <m:r>
                          <m:rPr>
                            <m:sty m:val="p"/>
                          </m:rPr>
                          <a:rPr lang="en-US" sz="2800" b="0" i="0" dirty="0" smtClean="0">
                            <a:latin typeface="Cambria Math" panose="02040503050406030204" pitchFamily="18" charset="0"/>
                          </a:rPr>
                          <m:t>Total</m:t>
                        </m:r>
                        <m:r>
                          <a:rPr lang="en-US" sz="2800" i="0">
                            <a:latin typeface="Cambria Math" panose="02040503050406030204" pitchFamily="18" charset="0"/>
                          </a:rPr>
                          <m:t>_</m:t>
                        </m:r>
                        <m:r>
                          <m:rPr>
                            <m:sty m:val="p"/>
                          </m:rPr>
                          <a:rPr lang="en-US" sz="2800" b="0" i="0" smtClean="0">
                            <a:latin typeface="Cambria Math" panose="02040503050406030204" pitchFamily="18" charset="0"/>
                          </a:rPr>
                          <m:t>connected</m:t>
                        </m:r>
                        <m:r>
                          <a:rPr lang="en-US" sz="2800" i="0">
                            <a:latin typeface="Cambria Math" panose="02040503050406030204" pitchFamily="18" charset="0"/>
                          </a:rPr>
                          <m:t>_</m:t>
                        </m:r>
                        <m:r>
                          <m:rPr>
                            <m:sty m:val="p"/>
                          </m:rPr>
                          <a:rPr lang="en-US" sz="2800" b="0" i="0" smtClean="0">
                            <a:latin typeface="Cambria Math" panose="02040503050406030204" pitchFamily="18" charset="0"/>
                          </a:rPr>
                          <m:t>load</m:t>
                        </m:r>
                      </m:den>
                    </m:f>
                  </m:oMath>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1828450" y="3048000"/>
                <a:ext cx="5492657" cy="701282"/>
              </a:xfrm>
              <a:prstGeom prst="rect">
                <a:avLst/>
              </a:prstGeom>
              <a:blipFill>
                <a:blip r:embed="rId3"/>
                <a:stretch>
                  <a:fillRect l="-3996" b="-13913"/>
                </a:stretch>
              </a:blipFill>
            </p:spPr>
            <p:txBody>
              <a:bodyPr/>
              <a:lstStyle/>
              <a:p>
                <a:r>
                  <a:rPr lang="en-US">
                    <a:noFill/>
                  </a:rPr>
                  <a:t> </a:t>
                </a:r>
              </a:p>
            </p:txBody>
          </p:sp>
        </mc:Fallback>
      </mc:AlternateContent>
      <p:sp>
        <p:nvSpPr>
          <p:cNvPr id="6" name="Rectangle 5"/>
          <p:cNvSpPr/>
          <p:nvPr/>
        </p:nvSpPr>
        <p:spPr>
          <a:xfrm>
            <a:off x="540181" y="38844"/>
            <a:ext cx="3361818"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Demand Factor</a:t>
            </a:r>
          </a:p>
        </p:txBody>
      </p:sp>
      <p:sp>
        <p:nvSpPr>
          <p:cNvPr id="4" name="Slide Number Placeholder 3">
            <a:extLst>
              <a:ext uri="{FF2B5EF4-FFF2-40B4-BE49-F238E27FC236}">
                <a16:creationId xmlns:a16="http://schemas.microsoft.com/office/drawing/2014/main" id="{4B460F59-F349-FF47-A221-9E3F425BCD3C}"/>
              </a:ext>
            </a:extLst>
          </p:cNvPr>
          <p:cNvSpPr>
            <a:spLocks noGrp="1"/>
          </p:cNvSpPr>
          <p:nvPr>
            <p:ph type="sldNum" sz="quarter" idx="12"/>
          </p:nvPr>
        </p:nvSpPr>
        <p:spPr/>
        <p:txBody>
          <a:bodyPr/>
          <a:lstStyle/>
          <a:p>
            <a:fld id="{5B7A2384-8C5D-49F6-8259-B9A64ECD4852}" type="slidenum">
              <a:rPr lang="en-US" smtClean="0"/>
              <a:t>19</a:t>
            </a:fld>
            <a:endParaRPr lang="en-US"/>
          </a:p>
        </p:txBody>
      </p:sp>
      <p:sp>
        <p:nvSpPr>
          <p:cNvPr id="7" name="Text Placeholder 4">
            <a:extLst>
              <a:ext uri="{FF2B5EF4-FFF2-40B4-BE49-F238E27FC236}">
                <a16:creationId xmlns:a16="http://schemas.microsoft.com/office/drawing/2014/main" id="{471D5B21-811F-4630-8D68-FE3321DEA7FF}"/>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810633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5100" y="1828800"/>
            <a:ext cx="3733800" cy="1470025"/>
          </a:xfrm>
        </p:spPr>
        <p:txBody>
          <a:bodyPr/>
          <a:lstStyle/>
          <a:p>
            <a:r>
              <a:rPr lang="en-US" sz="4000" dirty="0">
                <a:latin typeface="Times New Roman" panose="02020603050405020304" pitchFamily="18" charset="0"/>
                <a:cs typeface="Times New Roman" panose="02020603050405020304" pitchFamily="18" charset="0"/>
              </a:rPr>
              <a:t>Nature of Loads</a:t>
            </a:r>
          </a:p>
        </p:txBody>
      </p:sp>
      <p:sp>
        <p:nvSpPr>
          <p:cNvPr id="6" name="Slide Number Placeholder 5"/>
          <p:cNvSpPr>
            <a:spLocks noGrp="1"/>
          </p:cNvSpPr>
          <p:nvPr>
            <p:ph type="sldNum" sz="quarter" idx="12"/>
          </p:nvPr>
        </p:nvSpPr>
        <p:spPr/>
        <p:txBody>
          <a:bodyPr/>
          <a:lstStyle/>
          <a:p>
            <a:fld id="{8C722F87-0E61-40B1-A280-0A6CABFE5616}" type="slidenum">
              <a:rPr lang="en-US" smtClean="0"/>
              <a:t>2</a:t>
            </a:fld>
            <a:endParaRPr lang="en-US"/>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29178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a:extLst>
              <a:ext uri="{FF2B5EF4-FFF2-40B4-BE49-F238E27FC236}">
                <a16:creationId xmlns:a16="http://schemas.microsoft.com/office/drawing/2014/main" id="{DE9699FB-6816-3146-96C0-C19E37983ED7}"/>
              </a:ext>
            </a:extLst>
          </p:cNvPr>
          <p:cNvSpPr txBox="1">
            <a:spLocks/>
          </p:cNvSpPr>
          <p:nvPr/>
        </p:nvSpPr>
        <p:spPr>
          <a:xfrm>
            <a:off x="1371600" y="3490913"/>
            <a:ext cx="6705600" cy="1752600"/>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lgn="ctr">
              <a:buNone/>
            </a:pPr>
            <a:r>
              <a:rPr lang="en-US" sz="3200" dirty="0"/>
              <a:t>Acknowledgement: The slides are developed based in part on Distribution System Modeling and Analysis, 4</a:t>
            </a:r>
            <a:r>
              <a:rPr lang="en-US" sz="3200" baseline="30000" dirty="0"/>
              <a:t>th</a:t>
            </a:r>
            <a:r>
              <a:rPr lang="en-US" sz="3200" dirty="0"/>
              <a:t> edition, William H. </a:t>
            </a:r>
            <a:r>
              <a:rPr lang="en-US" sz="3200" dirty="0" err="1"/>
              <a:t>Kersting</a:t>
            </a:r>
            <a:r>
              <a:rPr lang="en-US" sz="3200" dirty="0"/>
              <a:t>, CRC Press, 2017.</a:t>
            </a:r>
          </a:p>
        </p:txBody>
      </p:sp>
      <p:sp>
        <p:nvSpPr>
          <p:cNvPr id="8" name="Text Placeholder 4">
            <a:extLst>
              <a:ext uri="{FF2B5EF4-FFF2-40B4-BE49-F238E27FC236}">
                <a16:creationId xmlns:a16="http://schemas.microsoft.com/office/drawing/2014/main" id="{93EEB192-0270-44CD-998D-138B3DF7F88B}"/>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828563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990599" y="4323665"/>
                <a:ext cx="7349641" cy="623632"/>
              </a:xfrm>
              <a:prstGeom prst="rect">
                <a:avLst/>
              </a:prstGeom>
              <a:noFill/>
            </p:spPr>
            <p:txBody>
              <a:bodyPr wrap="none" lIns="0" tIns="0" rIns="0" bIns="0" rtlCol="0">
                <a:spAutoFit/>
              </a:bodyPr>
              <a:lstStyle/>
              <a:p>
                <a:r>
                  <a:rPr lang="en-US" sz="2400" dirty="0"/>
                  <a:t>Utilization_f</a:t>
                </a:r>
                <a14:m>
                  <m:oMath xmlns:m="http://schemas.openxmlformats.org/officeDocument/2006/math">
                    <m:r>
                      <m:rPr>
                        <m:sty m:val="p"/>
                      </m:rPr>
                      <a:rPr lang="en-US" sz="2400" b="0" i="0" smtClean="0">
                        <a:latin typeface="Cambria Math" panose="02040503050406030204" pitchFamily="18" charset="0"/>
                      </a:rPr>
                      <m:t>actor</m:t>
                    </m:r>
                    <m:r>
                      <a:rPr lang="en-US" sz="2400" b="0" i="0" smtClean="0">
                        <a:latin typeface="Cambria Math" panose="02040503050406030204" pitchFamily="18" charset="0"/>
                      </a:rPr>
                      <m:t>=</m:t>
                    </m:r>
                    <m:f>
                      <m:fPr>
                        <m:ctrlPr>
                          <a:rPr lang="en-US" sz="2400" i="1" smtClean="0">
                            <a:latin typeface="Cambria Math" panose="02040503050406030204" pitchFamily="18" charset="0"/>
                          </a:rPr>
                        </m:ctrlPr>
                      </m:fPr>
                      <m:num>
                        <m:r>
                          <m:rPr>
                            <m:nor/>
                          </m:rPr>
                          <a:rPr lang="en-US" sz="2400" dirty="0"/>
                          <m:t>M</m:t>
                        </m:r>
                        <m:r>
                          <m:rPr>
                            <m:sty m:val="p"/>
                          </m:rPr>
                          <a:rPr lang="en-US" sz="2400" b="0" i="0">
                            <a:latin typeface="Cambria Math" panose="02040503050406030204" pitchFamily="18" charset="0"/>
                          </a:rPr>
                          <m:t>ax</m:t>
                        </m:r>
                        <m:r>
                          <a:rPr lang="en-US" sz="2400" b="0" i="0" smtClean="0">
                            <a:latin typeface="Cambria Math" panose="02040503050406030204" pitchFamily="18" charset="0"/>
                          </a:rPr>
                          <m:t>.</m:t>
                        </m:r>
                        <m:r>
                          <a:rPr lang="en-US" sz="2400" b="0" i="0">
                            <a:latin typeface="Cambria Math" panose="02040503050406030204" pitchFamily="18" charset="0"/>
                          </a:rPr>
                          <m:t>_</m:t>
                        </m:r>
                        <m:r>
                          <m:rPr>
                            <m:sty m:val="p"/>
                          </m:rPr>
                          <a:rPr lang="en-US" sz="2400" b="0" i="0" smtClean="0">
                            <a:latin typeface="Cambria Math" panose="02040503050406030204" pitchFamily="18" charset="0"/>
                          </a:rPr>
                          <m:t>kVA</m:t>
                        </m:r>
                        <m:r>
                          <a:rPr lang="en-US" sz="2400" b="0" i="0">
                            <a:latin typeface="Cambria Math" panose="02040503050406030204" pitchFamily="18" charset="0"/>
                          </a:rPr>
                          <m:t>_</m:t>
                        </m:r>
                        <m:r>
                          <m:rPr>
                            <m:sty m:val="p"/>
                          </m:rPr>
                          <a:rPr lang="en-US" sz="2400" b="0" i="0">
                            <a:latin typeface="Cambria Math" panose="02040503050406030204" pitchFamily="18" charset="0"/>
                          </a:rPr>
                          <m:t>demand</m:t>
                        </m:r>
                      </m:num>
                      <m:den>
                        <m:r>
                          <m:rPr>
                            <m:sty m:val="p"/>
                          </m:rPr>
                          <a:rPr lang="en-US" sz="2400" b="0" i="0" smtClean="0">
                            <a:latin typeface="Cambria Math" panose="02040503050406030204" pitchFamily="18" charset="0"/>
                          </a:rPr>
                          <m:t>Transformer</m:t>
                        </m:r>
                        <m:r>
                          <a:rPr lang="en-US" sz="2400" b="0" i="0">
                            <a:latin typeface="Cambria Math" panose="02040503050406030204" pitchFamily="18" charset="0"/>
                          </a:rPr>
                          <m:t>_</m:t>
                        </m:r>
                        <m:r>
                          <m:rPr>
                            <m:sty m:val="p"/>
                          </m:rPr>
                          <a:rPr lang="en-US" sz="2400" b="0" i="0" smtClean="0">
                            <a:latin typeface="Cambria Math" panose="02040503050406030204" pitchFamily="18" charset="0"/>
                          </a:rPr>
                          <m:t>kVA</m:t>
                        </m:r>
                        <m:r>
                          <a:rPr lang="en-US" sz="2400" b="0" i="0">
                            <a:latin typeface="Cambria Math" panose="02040503050406030204" pitchFamily="18" charset="0"/>
                          </a:rPr>
                          <m:t>_</m:t>
                        </m:r>
                        <m:r>
                          <m:rPr>
                            <m:sty m:val="p"/>
                          </m:rPr>
                          <a:rPr lang="en-US" sz="2400" b="0" i="0" smtClean="0">
                            <a:latin typeface="Cambria Math" panose="02040503050406030204" pitchFamily="18" charset="0"/>
                          </a:rPr>
                          <m:t>rating</m:t>
                        </m:r>
                      </m:den>
                    </m:f>
                    <m:r>
                      <a:rPr lang="en-US" sz="2400" b="0" i="0"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0" smtClean="0">
                            <a:latin typeface="Cambria Math" panose="02040503050406030204" pitchFamily="18" charset="0"/>
                          </a:rPr>
                          <m:t>17.96</m:t>
                        </m:r>
                      </m:num>
                      <m:den>
                        <m:r>
                          <a:rPr lang="en-US" sz="2400" b="0" i="0" smtClean="0">
                            <a:latin typeface="Cambria Math" panose="02040503050406030204" pitchFamily="18" charset="0"/>
                          </a:rPr>
                          <m:t>15</m:t>
                        </m:r>
                      </m:den>
                    </m:f>
                    <m:r>
                      <a:rPr lang="en-US" sz="2400" b="0" i="0" smtClean="0">
                        <a:latin typeface="Cambria Math" panose="02040503050406030204" pitchFamily="18" charset="0"/>
                      </a:rPr>
                      <m:t>=1.197</m:t>
                    </m:r>
                  </m:oMath>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990599" y="4323665"/>
                <a:ext cx="7349641" cy="623632"/>
              </a:xfrm>
              <a:prstGeom prst="rect">
                <a:avLst/>
              </a:prstGeom>
              <a:blipFill>
                <a:blip r:embed="rId2"/>
                <a:stretch>
                  <a:fillRect l="-2488" b="-8738"/>
                </a:stretch>
              </a:blipFill>
            </p:spPr>
            <p:txBody>
              <a:bodyPr/>
              <a:lstStyle/>
              <a:p>
                <a:r>
                  <a:rPr lang="en-US">
                    <a:noFill/>
                  </a:rPr>
                  <a:t> </a:t>
                </a:r>
              </a:p>
            </p:txBody>
          </p:sp>
        </mc:Fallback>
      </mc:AlternateContent>
      <p:sp>
        <p:nvSpPr>
          <p:cNvPr id="5" name="Rectangle 4"/>
          <p:cNvSpPr/>
          <p:nvPr/>
        </p:nvSpPr>
        <p:spPr>
          <a:xfrm>
            <a:off x="417270" y="0"/>
            <a:ext cx="3818674"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Utilization Factor</a:t>
            </a:r>
          </a:p>
        </p:txBody>
      </p:sp>
      <p:sp>
        <p:nvSpPr>
          <p:cNvPr id="3" name="Rectangle 2"/>
          <p:cNvSpPr/>
          <p:nvPr/>
        </p:nvSpPr>
        <p:spPr>
          <a:xfrm>
            <a:off x="398220" y="1066800"/>
            <a:ext cx="8534400" cy="3046988"/>
          </a:xfrm>
          <a:prstGeom prst="rect">
            <a:avLst/>
          </a:prstGeom>
        </p:spPr>
        <p:txBody>
          <a:bodyPr wrap="square">
            <a:spAutoFit/>
          </a:bodyPr>
          <a:lstStyle/>
          <a:p>
            <a:pPr algn="just"/>
            <a:r>
              <a:rPr lang="en-US" sz="2400" dirty="0">
                <a:solidFill>
                  <a:srgbClr val="000000"/>
                </a:solidFill>
              </a:rPr>
              <a:t>The utilization factor gives an indication of how well the capacity of an electrical device is being utilized. For example, the transformer serving the four loads is rated </a:t>
            </a:r>
            <a:r>
              <a:rPr lang="en-US" sz="2400" b="1" dirty="0">
                <a:solidFill>
                  <a:srgbClr val="000000"/>
                </a:solidFill>
              </a:rPr>
              <a:t>15 kVA</a:t>
            </a:r>
            <a:r>
              <a:rPr lang="en-US" sz="2400" dirty="0">
                <a:solidFill>
                  <a:srgbClr val="000000"/>
                </a:solidFill>
              </a:rPr>
              <a:t>. Using the 16.16 kW maximum diversified demand and assuming a power factor of 0.9, the 15 min maximum kVA demand on the transformer is computed by dividing the 16.16 kW maximum kW demand by the power factor and would be </a:t>
            </a:r>
            <a:r>
              <a:rPr lang="en-US" sz="2400" b="1" dirty="0">
                <a:solidFill>
                  <a:srgbClr val="000000"/>
                </a:solidFill>
              </a:rPr>
              <a:t>17.96 kVA</a:t>
            </a:r>
            <a:r>
              <a:rPr lang="en-US" sz="2400" dirty="0">
                <a:solidFill>
                  <a:srgbClr val="000000"/>
                </a:solidFill>
              </a:rPr>
              <a:t>. The utilization factor is computed to be:</a:t>
            </a:r>
            <a:endParaRPr lang="en-US" sz="2400" dirty="0">
              <a:solidFill>
                <a:srgbClr val="000000"/>
              </a:solidFill>
              <a:effectLst/>
            </a:endParaRPr>
          </a:p>
        </p:txBody>
      </p:sp>
      <p:sp>
        <p:nvSpPr>
          <p:cNvPr id="2" name="Slide Number Placeholder 1">
            <a:extLst>
              <a:ext uri="{FF2B5EF4-FFF2-40B4-BE49-F238E27FC236}">
                <a16:creationId xmlns:a16="http://schemas.microsoft.com/office/drawing/2014/main" id="{747F731B-A4E3-D241-9196-02812366A280}"/>
              </a:ext>
            </a:extLst>
          </p:cNvPr>
          <p:cNvSpPr>
            <a:spLocks noGrp="1"/>
          </p:cNvSpPr>
          <p:nvPr>
            <p:ph type="sldNum" sz="quarter" idx="12"/>
          </p:nvPr>
        </p:nvSpPr>
        <p:spPr/>
        <p:txBody>
          <a:bodyPr/>
          <a:lstStyle/>
          <a:p>
            <a:fld id="{5B7A2384-8C5D-49F6-8259-B9A64ECD4852}" type="slidenum">
              <a:rPr lang="en-US" smtClean="0"/>
              <a:t>20</a:t>
            </a:fld>
            <a:endParaRPr lang="en-US"/>
          </a:p>
        </p:txBody>
      </p:sp>
      <p:sp>
        <p:nvSpPr>
          <p:cNvPr id="6" name="Text Placeholder 4">
            <a:extLst>
              <a:ext uri="{FF2B5EF4-FFF2-40B4-BE49-F238E27FC236}">
                <a16:creationId xmlns:a16="http://schemas.microsoft.com/office/drawing/2014/main" id="{E6C34E53-4328-456E-8BCA-B416951DEE88}"/>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810633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2575" y="79507"/>
            <a:ext cx="3276859"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Load Diversity</a:t>
            </a:r>
          </a:p>
        </p:txBody>
      </p:sp>
      <p:sp>
        <p:nvSpPr>
          <p:cNvPr id="3" name="Rectangle 2"/>
          <p:cNvSpPr/>
          <p:nvPr/>
        </p:nvSpPr>
        <p:spPr>
          <a:xfrm>
            <a:off x="442575" y="1371600"/>
            <a:ext cx="8534400" cy="1200329"/>
          </a:xfrm>
          <a:prstGeom prst="rect">
            <a:avLst/>
          </a:prstGeom>
        </p:spPr>
        <p:txBody>
          <a:bodyPr wrap="square">
            <a:spAutoFit/>
          </a:bodyPr>
          <a:lstStyle/>
          <a:p>
            <a:pPr algn="just"/>
            <a:r>
              <a:rPr lang="en-US" sz="2400" dirty="0"/>
              <a:t>Load diversity is defined as the difference between the </a:t>
            </a:r>
            <a:r>
              <a:rPr lang="en-US" sz="2400" dirty="0" err="1"/>
              <a:t>noncoincident</a:t>
            </a:r>
            <a:r>
              <a:rPr lang="en-US" sz="2400" dirty="0"/>
              <a:t> maximum demand and the maximum diversified demand</a:t>
            </a:r>
          </a:p>
        </p:txBody>
      </p:sp>
      <p:sp>
        <p:nvSpPr>
          <p:cNvPr id="6" name="TextBox 5"/>
          <p:cNvSpPr txBox="1"/>
          <p:nvPr/>
        </p:nvSpPr>
        <p:spPr>
          <a:xfrm>
            <a:off x="442575" y="2756310"/>
            <a:ext cx="6069097" cy="461665"/>
          </a:xfrm>
          <a:prstGeom prst="rect">
            <a:avLst/>
          </a:prstGeom>
          <a:noFill/>
        </p:spPr>
        <p:txBody>
          <a:bodyPr wrap="none" rtlCol="0">
            <a:spAutoFit/>
          </a:bodyPr>
          <a:lstStyle/>
          <a:p>
            <a:r>
              <a:rPr lang="en-US" sz="2400" dirty="0"/>
              <a:t>For our example transformer with 4 customers:</a:t>
            </a:r>
          </a:p>
        </p:txBody>
      </p:sp>
      <mc:AlternateContent xmlns:mc="http://schemas.openxmlformats.org/markup-compatibility/2006" xmlns:a14="http://schemas.microsoft.com/office/drawing/2010/main">
        <mc:Choice Requires="a14">
          <p:sp>
            <p:nvSpPr>
              <p:cNvPr id="7" name="TextBox 6"/>
              <p:cNvSpPr txBox="1"/>
              <p:nvPr/>
            </p:nvSpPr>
            <p:spPr>
              <a:xfrm>
                <a:off x="1524000" y="3864022"/>
                <a:ext cx="6476132" cy="430887"/>
              </a:xfrm>
              <a:prstGeom prst="rect">
                <a:avLst/>
              </a:prstGeom>
              <a:noFill/>
            </p:spPr>
            <p:txBody>
              <a:bodyPr wrap="none" lIns="0" tIns="0" rIns="0" bIns="0" rtlCol="0">
                <a:spAutoFit/>
              </a:bodyPr>
              <a:lstStyle/>
              <a:p>
                <a:r>
                  <a:rPr lang="en-US" sz="2800" dirty="0"/>
                  <a:t>Load_Diversity</a:t>
                </a:r>
                <a14:m>
                  <m:oMath xmlns:m="http://schemas.openxmlformats.org/officeDocument/2006/math">
                    <m:r>
                      <a:rPr lang="en-US" sz="2800" b="0" i="0" smtClean="0">
                        <a:latin typeface="Cambria Math" panose="02040503050406030204" pitchFamily="18" charset="0"/>
                      </a:rPr>
                      <m:t>=</m:t>
                    </m:r>
                    <m:r>
                      <a:rPr lang="en-US" sz="2800" b="0" i="1" smtClean="0">
                        <a:latin typeface="Cambria Math" panose="02040503050406030204" pitchFamily="18" charset="0"/>
                      </a:rPr>
                      <m:t>24.97−16.16=8.81</m:t>
                    </m:r>
                    <m:r>
                      <a:rPr lang="en-US" sz="2800" b="0" i="1" smtClean="0">
                        <a:latin typeface="Cambria Math" panose="02040503050406030204" pitchFamily="18" charset="0"/>
                      </a:rPr>
                      <m:t>𝑘𝑊</m:t>
                    </m:r>
                  </m:oMath>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524000" y="3864022"/>
                <a:ext cx="6476132" cy="430887"/>
              </a:xfrm>
              <a:prstGeom prst="rect">
                <a:avLst/>
              </a:prstGeom>
              <a:blipFill>
                <a:blip r:embed="rId2"/>
                <a:stretch>
                  <a:fillRect l="-3529" t="-22857" r="-980" b="-48571"/>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6B2E15EA-CEF4-D348-87E0-6C04B97F5073}"/>
              </a:ext>
            </a:extLst>
          </p:cNvPr>
          <p:cNvSpPr>
            <a:spLocks noGrp="1"/>
          </p:cNvSpPr>
          <p:nvPr>
            <p:ph type="sldNum" sz="quarter" idx="12"/>
          </p:nvPr>
        </p:nvSpPr>
        <p:spPr/>
        <p:txBody>
          <a:bodyPr/>
          <a:lstStyle/>
          <a:p>
            <a:fld id="{5B7A2384-8C5D-49F6-8259-B9A64ECD4852}" type="slidenum">
              <a:rPr lang="en-US" smtClean="0"/>
              <a:t>21</a:t>
            </a:fld>
            <a:endParaRPr lang="en-US"/>
          </a:p>
        </p:txBody>
      </p:sp>
      <p:sp>
        <p:nvSpPr>
          <p:cNvPr id="8" name="Text Placeholder 4">
            <a:extLst>
              <a:ext uri="{FF2B5EF4-FFF2-40B4-BE49-F238E27FC236}">
                <a16:creationId xmlns:a16="http://schemas.microsoft.com/office/drawing/2014/main" id="{47CECEF9-65F3-468B-94B2-BE76C9713D17}"/>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203480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0"/>
            <a:ext cx="2762295"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Feeder Load</a:t>
            </a:r>
          </a:p>
        </p:txBody>
      </p:sp>
      <p:sp>
        <p:nvSpPr>
          <p:cNvPr id="12" name="TextBox 11"/>
          <p:cNvSpPr txBox="1"/>
          <p:nvPr/>
        </p:nvSpPr>
        <p:spPr>
          <a:xfrm>
            <a:off x="2590800" y="5589170"/>
            <a:ext cx="4572000" cy="338554"/>
          </a:xfrm>
          <a:prstGeom prst="rect">
            <a:avLst/>
          </a:prstGeom>
          <a:noFill/>
        </p:spPr>
        <p:txBody>
          <a:bodyPr wrap="square" rtlCol="0">
            <a:spAutoFit/>
          </a:bodyPr>
          <a:lstStyle/>
          <a:p>
            <a:pPr algn="ctr"/>
            <a:r>
              <a:rPr lang="en-US" sz="1600" dirty="0"/>
              <a:t>Fig.9 Feeder demand curve</a:t>
            </a:r>
          </a:p>
        </p:txBody>
      </p:sp>
      <p:pic>
        <p:nvPicPr>
          <p:cNvPr id="11" name="Picture 10"/>
          <p:cNvPicPr>
            <a:picLocks noChangeAspect="1"/>
          </p:cNvPicPr>
          <p:nvPr/>
        </p:nvPicPr>
        <p:blipFill>
          <a:blip r:embed="rId2"/>
          <a:stretch>
            <a:fillRect/>
          </a:stretch>
        </p:blipFill>
        <p:spPr>
          <a:xfrm>
            <a:off x="1875570" y="2479903"/>
            <a:ext cx="5545259" cy="3001109"/>
          </a:xfrm>
          <a:prstGeom prst="rect">
            <a:avLst/>
          </a:prstGeom>
        </p:spPr>
      </p:pic>
      <p:sp>
        <p:nvSpPr>
          <p:cNvPr id="5" name="Rectangle 4"/>
          <p:cNvSpPr/>
          <p:nvPr/>
        </p:nvSpPr>
        <p:spPr>
          <a:xfrm>
            <a:off x="381000" y="777875"/>
            <a:ext cx="8534400" cy="1631216"/>
          </a:xfrm>
          <a:prstGeom prst="rect">
            <a:avLst/>
          </a:prstGeom>
        </p:spPr>
        <p:txBody>
          <a:bodyPr wrap="square">
            <a:spAutoFit/>
          </a:bodyPr>
          <a:lstStyle/>
          <a:p>
            <a:pPr algn="just"/>
            <a:r>
              <a:rPr lang="en-US" sz="2000" dirty="0">
                <a:solidFill>
                  <a:srgbClr val="000000"/>
                </a:solidFill>
              </a:rPr>
              <a:t>In the analysis of a distribution feeder, “load” data will have to be specified. The data provided will depend upon how detailed the feeder is to be modeled and the availability of customer load data. The most comprehensive model of a feeder will represent every distribution transformer. When this is the case, the load allocated to each transformer needs to be determined.</a:t>
            </a:r>
            <a:endParaRPr lang="en-US" sz="2000" dirty="0">
              <a:solidFill>
                <a:srgbClr val="000000"/>
              </a:solidFill>
              <a:effectLst/>
            </a:endParaRPr>
          </a:p>
        </p:txBody>
      </p:sp>
      <p:sp>
        <p:nvSpPr>
          <p:cNvPr id="2" name="Slide Number Placeholder 1">
            <a:extLst>
              <a:ext uri="{FF2B5EF4-FFF2-40B4-BE49-F238E27FC236}">
                <a16:creationId xmlns:a16="http://schemas.microsoft.com/office/drawing/2014/main" id="{E617E792-ED39-6B4C-BA94-CACF4288048F}"/>
              </a:ext>
            </a:extLst>
          </p:cNvPr>
          <p:cNvSpPr>
            <a:spLocks noGrp="1"/>
          </p:cNvSpPr>
          <p:nvPr>
            <p:ph type="sldNum" sz="quarter" idx="12"/>
          </p:nvPr>
        </p:nvSpPr>
        <p:spPr/>
        <p:txBody>
          <a:bodyPr/>
          <a:lstStyle/>
          <a:p>
            <a:fld id="{5B7A2384-8C5D-49F6-8259-B9A64ECD4852}" type="slidenum">
              <a:rPr lang="en-US" smtClean="0"/>
              <a:t>22</a:t>
            </a:fld>
            <a:endParaRPr lang="en-US"/>
          </a:p>
        </p:txBody>
      </p:sp>
      <p:sp>
        <p:nvSpPr>
          <p:cNvPr id="7" name="Text Placeholder 4">
            <a:extLst>
              <a:ext uri="{FF2B5EF4-FFF2-40B4-BE49-F238E27FC236}">
                <a16:creationId xmlns:a16="http://schemas.microsoft.com/office/drawing/2014/main" id="{13CBAAB1-67C5-4B09-A106-C27373E3AA26}"/>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659267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0"/>
            <a:ext cx="6841938"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Application of Diversity Factors</a:t>
            </a:r>
          </a:p>
        </p:txBody>
      </p:sp>
      <p:sp>
        <p:nvSpPr>
          <p:cNvPr id="5" name="Rectangle 4"/>
          <p:cNvSpPr/>
          <p:nvPr/>
        </p:nvSpPr>
        <p:spPr>
          <a:xfrm>
            <a:off x="381000" y="838200"/>
            <a:ext cx="8534400" cy="2308324"/>
          </a:xfrm>
          <a:prstGeom prst="rect">
            <a:avLst/>
          </a:prstGeom>
        </p:spPr>
        <p:txBody>
          <a:bodyPr wrap="square">
            <a:spAutoFit/>
          </a:bodyPr>
          <a:lstStyle/>
          <a:p>
            <a:pPr algn="just"/>
            <a:r>
              <a:rPr lang="en-US" dirty="0"/>
              <a:t>The definition of the DF is the ratio of the maximum </a:t>
            </a:r>
            <a:r>
              <a:rPr lang="en-US" dirty="0" err="1"/>
              <a:t>noncoincident</a:t>
            </a:r>
            <a:r>
              <a:rPr lang="en-US" dirty="0"/>
              <a:t> demand to the maximum diversified demand. DFs are shown in Tab</a:t>
            </a:r>
            <a:r>
              <a:rPr lang="en-US" altLang="zh-CN" dirty="0"/>
              <a:t>le</a:t>
            </a:r>
            <a:r>
              <a:rPr lang="zh-CN" altLang="en-US" dirty="0"/>
              <a:t> </a:t>
            </a:r>
            <a:r>
              <a:rPr lang="en-US" dirty="0"/>
              <a:t>2. When such a table is available, then it is possible to determine the maximum diversified demand of a group of customers such as those served by a distribution transformer. That is, the maximum diversified demand can be computed by:</a:t>
            </a:r>
          </a:p>
        </p:txBody>
      </p:sp>
      <mc:AlternateContent xmlns:mc="http://schemas.openxmlformats.org/markup-compatibility/2006" xmlns:a14="http://schemas.microsoft.com/office/drawing/2010/main">
        <mc:Choice Requires="a14">
          <p:sp>
            <p:nvSpPr>
              <p:cNvPr id="7" name="TextBox 6"/>
              <p:cNvSpPr txBox="1"/>
              <p:nvPr/>
            </p:nvSpPr>
            <p:spPr>
              <a:xfrm>
                <a:off x="1786397" y="3352337"/>
                <a:ext cx="5571205" cy="601127"/>
              </a:xfrm>
              <a:prstGeom prst="rect">
                <a:avLst/>
              </a:prstGeom>
              <a:noFill/>
            </p:spPr>
            <p:txBody>
              <a:bodyPr wrap="none" lIns="0" tIns="0" rIns="0" bIns="0" rtlCol="0">
                <a:spAutoFit/>
              </a:bodyPr>
              <a:lstStyle/>
              <a:p>
                <a:r>
                  <a:rPr lang="en-US" sz="2400" dirty="0"/>
                  <a:t>Diversity_f</a:t>
                </a:r>
                <a14:m>
                  <m:oMath xmlns:m="http://schemas.openxmlformats.org/officeDocument/2006/math">
                    <m:r>
                      <m:rPr>
                        <m:sty m:val="p"/>
                      </m:rPr>
                      <a:rPr lang="en-US" sz="2400" b="0" i="0" smtClean="0">
                        <a:latin typeface="Cambria Math" panose="02040503050406030204" pitchFamily="18" charset="0"/>
                      </a:rPr>
                      <m:t>actor</m:t>
                    </m:r>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m:rPr>
                            <m:nor/>
                          </m:rPr>
                          <a:rPr lang="en-US" sz="2400" dirty="0"/>
                          <m:t>M</m:t>
                        </m:r>
                        <m:r>
                          <m:rPr>
                            <m:sty m:val="p"/>
                          </m:rPr>
                          <a:rPr lang="en-US" sz="2400" i="0">
                            <a:latin typeface="Cambria Math" panose="02040503050406030204" pitchFamily="18" charset="0"/>
                          </a:rPr>
                          <m:t>ax</m:t>
                        </m:r>
                        <m:r>
                          <a:rPr lang="en-US" sz="2400" b="0" i="0" smtClean="0">
                            <a:latin typeface="Cambria Math" panose="02040503050406030204" pitchFamily="18" charset="0"/>
                          </a:rPr>
                          <m:t>.</m:t>
                        </m:r>
                        <m:r>
                          <a:rPr lang="en-US" sz="2400" i="0">
                            <a:latin typeface="Cambria Math" panose="02040503050406030204" pitchFamily="18" charset="0"/>
                          </a:rPr>
                          <m:t>_</m:t>
                        </m:r>
                        <m:r>
                          <m:rPr>
                            <m:sty m:val="p"/>
                          </m:rPr>
                          <a:rPr lang="en-US" sz="2400" i="0">
                            <a:latin typeface="Cambria Math" panose="02040503050406030204" pitchFamily="18" charset="0"/>
                          </a:rPr>
                          <m:t>noncoincident</m:t>
                        </m:r>
                        <m:r>
                          <a:rPr lang="en-US" sz="2400" i="0">
                            <a:latin typeface="Cambria Math" panose="02040503050406030204" pitchFamily="18" charset="0"/>
                          </a:rPr>
                          <m:t>_</m:t>
                        </m:r>
                        <m:r>
                          <m:rPr>
                            <m:sty m:val="p"/>
                          </m:rPr>
                          <a:rPr lang="en-US" sz="2400" i="0">
                            <a:latin typeface="Cambria Math" panose="02040503050406030204" pitchFamily="18" charset="0"/>
                          </a:rPr>
                          <m:t>demand</m:t>
                        </m:r>
                      </m:num>
                      <m:den>
                        <m:r>
                          <m:rPr>
                            <m:nor/>
                          </m:rPr>
                          <a:rPr lang="en-US" sz="2400" dirty="0"/>
                          <m:t>M</m:t>
                        </m:r>
                        <m:r>
                          <m:rPr>
                            <m:sty m:val="p"/>
                          </m:rPr>
                          <a:rPr lang="en-US" sz="2400" i="0">
                            <a:latin typeface="Cambria Math" panose="02040503050406030204" pitchFamily="18" charset="0"/>
                          </a:rPr>
                          <m:t>ax</m:t>
                        </m:r>
                        <m:r>
                          <a:rPr lang="en-US" sz="2400" b="0" i="0" smtClean="0">
                            <a:latin typeface="Cambria Math" panose="02040503050406030204" pitchFamily="18" charset="0"/>
                          </a:rPr>
                          <m:t>.</m:t>
                        </m:r>
                        <m:r>
                          <a:rPr lang="en-US" sz="2400" i="0">
                            <a:latin typeface="Cambria Math" panose="02040503050406030204" pitchFamily="18" charset="0"/>
                          </a:rPr>
                          <m:t>_</m:t>
                        </m:r>
                        <m:r>
                          <m:rPr>
                            <m:sty m:val="p"/>
                          </m:rPr>
                          <a:rPr lang="en-US" sz="2400" b="0" i="0" smtClean="0">
                            <a:latin typeface="Cambria Math" panose="02040503050406030204" pitchFamily="18" charset="0"/>
                          </a:rPr>
                          <m:t>diversified</m:t>
                        </m:r>
                        <m:r>
                          <a:rPr lang="en-US" sz="2400" i="0">
                            <a:latin typeface="Cambria Math" panose="02040503050406030204" pitchFamily="18" charset="0"/>
                          </a:rPr>
                          <m:t>_</m:t>
                        </m:r>
                        <m:r>
                          <m:rPr>
                            <m:sty m:val="p"/>
                          </m:rPr>
                          <a:rPr lang="en-US" sz="2400" i="0">
                            <a:latin typeface="Cambria Math" panose="02040503050406030204" pitchFamily="18" charset="0"/>
                          </a:rPr>
                          <m:t>demand</m:t>
                        </m:r>
                      </m:den>
                    </m:f>
                  </m:oMath>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786397" y="3352337"/>
                <a:ext cx="5571205" cy="601127"/>
              </a:xfrm>
              <a:prstGeom prst="rect">
                <a:avLst/>
              </a:prstGeom>
              <a:blipFill>
                <a:blip r:embed="rId2"/>
                <a:stretch>
                  <a:fillRect l="-3282" b="-131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82601" y="4341601"/>
                <a:ext cx="7778796" cy="7637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400" dirty="0" smtClean="0"/>
                        <m:t>M</m:t>
                      </m:r>
                      <m:r>
                        <m:rPr>
                          <m:sty m:val="p"/>
                        </m:rPr>
                        <a:rPr lang="en-US" sz="2400">
                          <a:latin typeface="Cambria Math" panose="02040503050406030204" pitchFamily="18" charset="0"/>
                        </a:rPr>
                        <m:t>ax</m:t>
                      </m:r>
                      <m:r>
                        <a:rPr lang="en-US" sz="2400" b="0" i="0" smtClean="0">
                          <a:latin typeface="Cambria Math" panose="02040503050406030204" pitchFamily="18" charset="0"/>
                        </a:rPr>
                        <m:t>.</m:t>
                      </m:r>
                      <m:r>
                        <a:rPr lang="en-US" sz="2400">
                          <a:latin typeface="Cambria Math" panose="02040503050406030204" pitchFamily="18" charset="0"/>
                        </a:rPr>
                        <m:t>_</m:t>
                      </m:r>
                      <m:r>
                        <m:rPr>
                          <m:sty m:val="p"/>
                        </m:rPr>
                        <a:rPr lang="en-US" sz="2400">
                          <a:latin typeface="Cambria Math" panose="02040503050406030204" pitchFamily="18" charset="0"/>
                        </a:rPr>
                        <m:t>diversified</m:t>
                      </m:r>
                      <m:r>
                        <a:rPr lang="en-US" sz="2400">
                          <a:latin typeface="Cambria Math" panose="02040503050406030204" pitchFamily="18" charset="0"/>
                        </a:rPr>
                        <m:t>_</m:t>
                      </m:r>
                      <m:r>
                        <m:rPr>
                          <m:sty m:val="p"/>
                        </m:rPr>
                        <a:rPr lang="en-US" sz="2400">
                          <a:latin typeface="Cambria Math" panose="02040503050406030204" pitchFamily="18" charset="0"/>
                        </a:rPr>
                        <m:t>demand</m:t>
                      </m:r>
                      <m:r>
                        <a:rPr lang="en-US" sz="2400" i="1">
                          <a:latin typeface="Cambria Math" panose="02040503050406030204" pitchFamily="18" charset="0"/>
                        </a:rPr>
                        <m:t> </m:t>
                      </m:r>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m:rPr>
                              <m:nor/>
                            </m:rPr>
                            <a:rPr lang="en-US" sz="2400" dirty="0"/>
                            <m:t>M</m:t>
                          </m:r>
                          <m:r>
                            <m:rPr>
                              <m:sty m:val="p"/>
                            </m:rPr>
                            <a:rPr lang="en-US" sz="2400" i="0">
                              <a:latin typeface="Cambria Math" panose="02040503050406030204" pitchFamily="18" charset="0"/>
                            </a:rPr>
                            <m:t>ax</m:t>
                          </m:r>
                          <m:r>
                            <a:rPr lang="en-US" sz="2400" b="0" i="0" smtClean="0">
                              <a:latin typeface="Cambria Math" panose="02040503050406030204" pitchFamily="18" charset="0"/>
                            </a:rPr>
                            <m:t>.</m:t>
                          </m:r>
                          <m:r>
                            <a:rPr lang="en-US" sz="2400" i="0">
                              <a:latin typeface="Cambria Math" panose="02040503050406030204" pitchFamily="18" charset="0"/>
                            </a:rPr>
                            <m:t>_</m:t>
                          </m:r>
                          <m:r>
                            <m:rPr>
                              <m:sty m:val="p"/>
                            </m:rPr>
                            <a:rPr lang="en-US" sz="2400" i="0">
                              <a:latin typeface="Cambria Math" panose="02040503050406030204" pitchFamily="18" charset="0"/>
                            </a:rPr>
                            <m:t>noncoincident</m:t>
                          </m:r>
                          <m:r>
                            <a:rPr lang="en-US" sz="2400" i="0">
                              <a:latin typeface="Cambria Math" panose="02040503050406030204" pitchFamily="18" charset="0"/>
                            </a:rPr>
                            <m:t>_</m:t>
                          </m:r>
                          <m:r>
                            <m:rPr>
                              <m:sty m:val="p"/>
                            </m:rPr>
                            <a:rPr lang="en-US" sz="2400" i="0">
                              <a:latin typeface="Cambria Math" panose="02040503050406030204" pitchFamily="18" charset="0"/>
                            </a:rPr>
                            <m:t>demand</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𝐷𝐹</m:t>
                              </m:r>
                            </m:e>
                            <m:sub>
                              <m:r>
                                <a:rPr lang="en-US" sz="2400" b="0" i="1" smtClean="0">
                                  <a:latin typeface="Cambria Math" panose="02040503050406030204" pitchFamily="18" charset="0"/>
                                </a:rPr>
                                <m:t>𝑛</m:t>
                              </m:r>
                            </m:sub>
                          </m:sSub>
                        </m:den>
                      </m:f>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682601" y="4341601"/>
                <a:ext cx="7778796" cy="763799"/>
              </a:xfrm>
              <a:prstGeom prst="rect">
                <a:avLst/>
              </a:prstGeom>
              <a:blipFill>
                <a:blip r:embed="rId3"/>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8C17D90-1D07-254A-AFF2-ED664FAEC196}"/>
              </a:ext>
            </a:extLst>
          </p:cNvPr>
          <p:cNvSpPr>
            <a:spLocks noGrp="1"/>
          </p:cNvSpPr>
          <p:nvPr>
            <p:ph type="sldNum" sz="quarter" idx="12"/>
          </p:nvPr>
        </p:nvSpPr>
        <p:spPr/>
        <p:txBody>
          <a:bodyPr/>
          <a:lstStyle/>
          <a:p>
            <a:fld id="{5B7A2384-8C5D-49F6-8259-B9A64ECD4852}" type="slidenum">
              <a:rPr lang="en-US" smtClean="0"/>
              <a:t>23</a:t>
            </a:fld>
            <a:endParaRPr lang="en-US"/>
          </a:p>
        </p:txBody>
      </p:sp>
      <p:sp>
        <p:nvSpPr>
          <p:cNvPr id="9" name="Text Placeholder 4">
            <a:extLst>
              <a:ext uri="{FF2B5EF4-FFF2-40B4-BE49-F238E27FC236}">
                <a16:creationId xmlns:a16="http://schemas.microsoft.com/office/drawing/2014/main" id="{610A1871-8D8F-48C2-AE9B-463EC633E39F}"/>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436227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29" y="-48858"/>
            <a:ext cx="8975271" cy="3077766"/>
          </a:xfrm>
          <a:prstGeom prst="rect">
            <a:avLst/>
          </a:prstGeom>
          <a:noFill/>
        </p:spPr>
        <p:txBody>
          <a:bodyPr wrap="square" rtlCol="0">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But how could we know peak demand? (w/o demand </a:t>
            </a:r>
            <a:r>
              <a:rPr lang="en-US" sz="4000" dirty="0" err="1">
                <a:solidFill>
                  <a:srgbClr val="C8102E"/>
                </a:solidFill>
                <a:latin typeface="Times New Roman" panose="02020603050405020304" pitchFamily="18" charset="0"/>
                <a:ea typeface="+mj-ea"/>
                <a:cs typeface="Times New Roman" panose="02020603050405020304" pitchFamily="18" charset="0"/>
              </a:rPr>
              <a:t>mtr</a:t>
            </a:r>
            <a:r>
              <a:rPr lang="en-US" sz="4000" dirty="0">
                <a:solidFill>
                  <a:srgbClr val="C8102E"/>
                </a:solidFill>
                <a:latin typeface="Times New Roman" panose="02020603050405020304" pitchFamily="18" charset="0"/>
                <a:ea typeface="+mj-ea"/>
                <a:cs typeface="Times New Roman" panose="02020603050405020304" pitchFamily="18" charset="0"/>
              </a:rPr>
              <a:t>)</a:t>
            </a:r>
          </a:p>
          <a:p>
            <a:r>
              <a:rPr lang="en-US" sz="1800" dirty="0"/>
              <a:t>Many times the maximum demand of individual customers will be known either from metering or from knowledge of the energy (kWh) consumed by the customer. Some utility companies will perform a load survey of similar customers in order to determine the relationship between the energy consumption in kWh and the maximum kW demand. Such a load survey requires the installation of a demand meter at each customer's location. </a:t>
            </a:r>
          </a:p>
          <a:p>
            <a:r>
              <a:rPr lang="en-US" dirty="0"/>
              <a:t>Relate energy consumption to peak demand through study:</a:t>
            </a:r>
          </a:p>
        </p:txBody>
      </p:sp>
      <p:sp>
        <p:nvSpPr>
          <p:cNvPr id="3" name="TextBox 2"/>
          <p:cNvSpPr txBox="1"/>
          <p:nvPr/>
        </p:nvSpPr>
        <p:spPr>
          <a:xfrm>
            <a:off x="200253" y="2923257"/>
            <a:ext cx="4025461" cy="646331"/>
          </a:xfrm>
          <a:prstGeom prst="rect">
            <a:avLst/>
          </a:prstGeom>
          <a:noFill/>
        </p:spPr>
        <p:txBody>
          <a:bodyPr wrap="none" rtlCol="0">
            <a:spAutoFit/>
          </a:bodyPr>
          <a:lstStyle/>
          <a:p>
            <a:pPr marL="285750" indent="-285750">
              <a:buFont typeface="Arial" panose="020B0604020202020204" pitchFamily="34" charset="0"/>
              <a:buChar char="•"/>
            </a:pPr>
            <a:r>
              <a:rPr lang="en-US" sz="1800" dirty="0"/>
              <a:t>Similar type of customers (residential)</a:t>
            </a:r>
          </a:p>
          <a:p>
            <a:pPr marL="285750" indent="-285750">
              <a:buFont typeface="Arial" panose="020B0604020202020204" pitchFamily="34" charset="0"/>
              <a:buChar char="•"/>
            </a:pPr>
            <a:r>
              <a:rPr lang="en-US" sz="1800" dirty="0"/>
              <a:t>Metering on each customer for study</a:t>
            </a:r>
          </a:p>
        </p:txBody>
      </p:sp>
      <p:pic>
        <p:nvPicPr>
          <p:cNvPr id="4" name="Picture 3"/>
          <p:cNvPicPr>
            <a:picLocks noChangeAspect="1"/>
          </p:cNvPicPr>
          <p:nvPr/>
        </p:nvPicPr>
        <p:blipFill>
          <a:blip r:embed="rId2"/>
          <a:stretch>
            <a:fillRect/>
          </a:stretch>
        </p:blipFill>
        <p:spPr>
          <a:xfrm>
            <a:off x="685800" y="3727937"/>
            <a:ext cx="2590800" cy="2125387"/>
          </a:xfrm>
          <a:prstGeom prst="rect">
            <a:avLst/>
          </a:prstGeom>
        </p:spPr>
      </p:pic>
      <p:sp>
        <p:nvSpPr>
          <p:cNvPr id="5" name="Rectangle 4"/>
          <p:cNvSpPr/>
          <p:nvPr/>
        </p:nvSpPr>
        <p:spPr>
          <a:xfrm>
            <a:off x="4572000" y="4199647"/>
            <a:ext cx="4146653" cy="1015663"/>
          </a:xfrm>
          <a:prstGeom prst="rect">
            <a:avLst/>
          </a:prstGeom>
        </p:spPr>
        <p:txBody>
          <a:bodyPr wrap="square">
            <a:spAutoFit/>
          </a:bodyPr>
          <a:lstStyle/>
          <a:p>
            <a:r>
              <a:rPr lang="en-US" sz="2000" dirty="0"/>
              <a:t>The plot of points for 15 customers along with the resulting equation derived </a:t>
            </a:r>
          </a:p>
        </p:txBody>
      </p:sp>
      <mc:AlternateContent xmlns:mc="http://schemas.openxmlformats.org/markup-compatibility/2006" xmlns:a14="http://schemas.microsoft.com/office/drawing/2010/main">
        <mc:Choice Requires="a14">
          <p:sp>
            <p:nvSpPr>
              <p:cNvPr id="7" name="TextBox 6"/>
              <p:cNvSpPr txBox="1"/>
              <p:nvPr/>
            </p:nvSpPr>
            <p:spPr>
              <a:xfrm>
                <a:off x="4006747" y="5341207"/>
                <a:ext cx="5137253"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1400" dirty="0"/>
                        <m:t>M</m:t>
                      </m:r>
                      <m:r>
                        <m:rPr>
                          <m:sty m:val="p"/>
                        </m:rPr>
                        <a:rPr lang="en-US" sz="1400" dirty="0">
                          <a:latin typeface="Cambria Math" panose="02040503050406030204" pitchFamily="18" charset="0"/>
                        </a:rPr>
                        <m:t>ax</m:t>
                      </m:r>
                      <m:r>
                        <a:rPr lang="en-US" sz="1400" dirty="0">
                          <a:latin typeface="Cambria Math" panose="02040503050406030204" pitchFamily="18" charset="0"/>
                        </a:rPr>
                        <m:t>._</m:t>
                      </m:r>
                      <m:r>
                        <m:rPr>
                          <m:sty m:val="p"/>
                        </m:rPr>
                        <a:rPr lang="en-US" sz="1400" dirty="0">
                          <a:latin typeface="Cambria Math" panose="02040503050406030204" pitchFamily="18" charset="0"/>
                        </a:rPr>
                        <m:t>kW</m:t>
                      </m:r>
                      <m:r>
                        <a:rPr lang="en-US" sz="1400" dirty="0">
                          <a:latin typeface="Cambria Math" panose="02040503050406030204" pitchFamily="18" charset="0"/>
                        </a:rPr>
                        <m:t>_</m:t>
                      </m:r>
                      <m:r>
                        <m:rPr>
                          <m:sty m:val="p"/>
                        </m:rPr>
                        <a:rPr lang="en-US" sz="1400" dirty="0">
                          <a:latin typeface="Cambria Math" panose="02040503050406030204" pitchFamily="18" charset="0"/>
                        </a:rPr>
                        <m:t>demand</m:t>
                      </m:r>
                      <m:r>
                        <a:rPr lang="en-US" sz="1400">
                          <a:latin typeface="Cambria Math" panose="02040503050406030204" pitchFamily="18" charset="0"/>
                        </a:rPr>
                        <m:t>=</m:t>
                      </m:r>
                      <m:r>
                        <a:rPr lang="en-US" sz="1400" i="1">
                          <a:latin typeface="Cambria Math" panose="02040503050406030204" pitchFamily="18" charset="0"/>
                        </a:rPr>
                        <m:t>0.1058+0.005014</m:t>
                      </m:r>
                      <m:r>
                        <a:rPr lang="en-US" sz="1400" b="0" i="1" smtClean="0">
                          <a:latin typeface="Cambria Math" panose="02040503050406030204" pitchFamily="18" charset="0"/>
                        </a:rPr>
                        <m:t>∗</m:t>
                      </m:r>
                      <m:r>
                        <a:rPr lang="en-US" sz="1400" b="0" i="1" smtClean="0">
                          <a:latin typeface="Cambria Math" panose="02040503050406030204" pitchFamily="18" charset="0"/>
                        </a:rPr>
                        <m:t>𝑘𝑊h</m:t>
                      </m:r>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4006747" y="5341207"/>
                <a:ext cx="5137253" cy="215444"/>
              </a:xfrm>
              <a:prstGeom prst="rect">
                <a:avLst/>
              </a:prstGeom>
              <a:blipFill>
                <a:blip r:embed="rId3"/>
                <a:stretch>
                  <a:fillRect b="-8333"/>
                </a:stretch>
              </a:blipFill>
            </p:spPr>
            <p:txBody>
              <a:bodyPr/>
              <a:lstStyle/>
              <a:p>
                <a:r>
                  <a:rPr lang="en-US">
                    <a:noFill/>
                  </a:rPr>
                  <a:t> </a:t>
                </a:r>
              </a:p>
            </p:txBody>
          </p:sp>
        </mc:Fallback>
      </mc:AlternateContent>
      <p:sp>
        <p:nvSpPr>
          <p:cNvPr id="8" name="TextBox 7"/>
          <p:cNvSpPr txBox="1"/>
          <p:nvPr/>
        </p:nvSpPr>
        <p:spPr>
          <a:xfrm>
            <a:off x="-295153" y="5808444"/>
            <a:ext cx="5016275" cy="307777"/>
          </a:xfrm>
          <a:prstGeom prst="rect">
            <a:avLst/>
          </a:prstGeom>
          <a:noFill/>
        </p:spPr>
        <p:txBody>
          <a:bodyPr wrap="square" rtlCol="0">
            <a:spAutoFit/>
          </a:bodyPr>
          <a:lstStyle/>
          <a:p>
            <a:pPr algn="ctr"/>
            <a:r>
              <a:rPr lang="en-US" sz="1400" dirty="0"/>
              <a:t>Fig.10 kW demand versus kWh for residential customers</a:t>
            </a:r>
          </a:p>
        </p:txBody>
      </p:sp>
      <p:sp>
        <p:nvSpPr>
          <p:cNvPr id="6" name="Slide Number Placeholder 5">
            <a:extLst>
              <a:ext uri="{FF2B5EF4-FFF2-40B4-BE49-F238E27FC236}">
                <a16:creationId xmlns:a16="http://schemas.microsoft.com/office/drawing/2014/main" id="{A940F29E-2FC7-4445-A455-962BE7AA4B95}"/>
              </a:ext>
            </a:extLst>
          </p:cNvPr>
          <p:cNvSpPr>
            <a:spLocks noGrp="1"/>
          </p:cNvSpPr>
          <p:nvPr>
            <p:ph type="sldNum" sz="quarter" idx="12"/>
          </p:nvPr>
        </p:nvSpPr>
        <p:spPr/>
        <p:txBody>
          <a:bodyPr/>
          <a:lstStyle/>
          <a:p>
            <a:fld id="{5B7A2384-8C5D-49F6-8259-B9A64ECD4852}" type="slidenum">
              <a:rPr lang="en-US" sz="1100" smtClean="0"/>
              <a:t>24</a:t>
            </a:fld>
            <a:endParaRPr lang="en-US" sz="1100"/>
          </a:p>
        </p:txBody>
      </p:sp>
      <p:sp>
        <p:nvSpPr>
          <p:cNvPr id="9" name="Text Placeholder 4">
            <a:extLst>
              <a:ext uri="{FF2B5EF4-FFF2-40B4-BE49-F238E27FC236}">
                <a16:creationId xmlns:a16="http://schemas.microsoft.com/office/drawing/2014/main" id="{3E978101-F49F-42A4-8322-B474D391D0E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810633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2278" y="990600"/>
            <a:ext cx="7954485" cy="1815882"/>
          </a:xfrm>
          <a:prstGeom prst="rect">
            <a:avLst/>
          </a:prstGeom>
          <a:noFill/>
        </p:spPr>
        <p:txBody>
          <a:bodyPr wrap="none" rtlCol="0">
            <a:spAutoFit/>
          </a:bodyPr>
          <a:lstStyle/>
          <a:p>
            <a:r>
              <a:rPr lang="en-US" sz="2800" dirty="0"/>
              <a:t>Analyze a single phase </a:t>
            </a:r>
            <a:r>
              <a:rPr lang="en-US" sz="2800" b="1" dirty="0"/>
              <a:t>lateral</a:t>
            </a:r>
            <a:r>
              <a:rPr lang="en-US" sz="2800" dirty="0"/>
              <a:t>.</a:t>
            </a:r>
          </a:p>
          <a:p>
            <a:r>
              <a:rPr lang="en-US" sz="2800" dirty="0"/>
              <a:t>Lateral means “to the side” like a lateral pass.</a:t>
            </a:r>
          </a:p>
          <a:p>
            <a:r>
              <a:rPr lang="en-US" sz="2800" dirty="0"/>
              <a:t>Want to know voltages and flows.</a:t>
            </a:r>
          </a:p>
          <a:p>
            <a:r>
              <a:rPr lang="en-US" sz="2800" dirty="0"/>
              <a:t>We just know energy usage for each customer (kWh).</a:t>
            </a:r>
          </a:p>
        </p:txBody>
      </p:sp>
      <p:pic>
        <p:nvPicPr>
          <p:cNvPr id="2" name="Picture 1"/>
          <p:cNvPicPr>
            <a:picLocks noChangeAspect="1"/>
          </p:cNvPicPr>
          <p:nvPr/>
        </p:nvPicPr>
        <p:blipFill>
          <a:blip r:embed="rId2"/>
          <a:stretch>
            <a:fillRect/>
          </a:stretch>
        </p:blipFill>
        <p:spPr>
          <a:xfrm>
            <a:off x="557561" y="2978041"/>
            <a:ext cx="8028878" cy="2438400"/>
          </a:xfrm>
          <a:prstGeom prst="rect">
            <a:avLst/>
          </a:prstGeom>
        </p:spPr>
      </p:pic>
      <p:sp>
        <p:nvSpPr>
          <p:cNvPr id="5" name="Title 1"/>
          <p:cNvSpPr>
            <a:spLocks noGrp="1"/>
          </p:cNvSpPr>
          <p:nvPr>
            <p:ph type="title"/>
          </p:nvPr>
        </p:nvSpPr>
        <p:spPr>
          <a:xfrm>
            <a:off x="381000" y="0"/>
            <a:ext cx="77724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1</a:t>
            </a:r>
          </a:p>
        </p:txBody>
      </p:sp>
      <p:sp>
        <p:nvSpPr>
          <p:cNvPr id="3" name="Slide Number Placeholder 2">
            <a:extLst>
              <a:ext uri="{FF2B5EF4-FFF2-40B4-BE49-F238E27FC236}">
                <a16:creationId xmlns:a16="http://schemas.microsoft.com/office/drawing/2014/main" id="{66AF34B9-C17D-4D4F-8B7B-B966FE81B1BA}"/>
              </a:ext>
            </a:extLst>
          </p:cNvPr>
          <p:cNvSpPr>
            <a:spLocks noGrp="1"/>
          </p:cNvSpPr>
          <p:nvPr>
            <p:ph type="sldNum" sz="quarter" idx="12"/>
          </p:nvPr>
        </p:nvSpPr>
        <p:spPr/>
        <p:txBody>
          <a:bodyPr/>
          <a:lstStyle/>
          <a:p>
            <a:fld id="{5B7A2384-8C5D-49F6-8259-B9A64ECD4852}" type="slidenum">
              <a:rPr lang="en-US" smtClean="0"/>
              <a:t>25</a:t>
            </a:fld>
            <a:endParaRPr lang="en-US"/>
          </a:p>
        </p:txBody>
      </p:sp>
      <p:sp>
        <p:nvSpPr>
          <p:cNvPr id="6" name="TextBox 5"/>
          <p:cNvSpPr txBox="1"/>
          <p:nvPr/>
        </p:nvSpPr>
        <p:spPr>
          <a:xfrm>
            <a:off x="2286000" y="5661025"/>
            <a:ext cx="4572000" cy="338554"/>
          </a:xfrm>
          <a:prstGeom prst="rect">
            <a:avLst/>
          </a:prstGeom>
          <a:noFill/>
        </p:spPr>
        <p:txBody>
          <a:bodyPr wrap="square" rtlCol="0">
            <a:spAutoFit/>
          </a:bodyPr>
          <a:lstStyle/>
          <a:p>
            <a:pPr algn="ctr"/>
            <a:r>
              <a:rPr lang="en-US" sz="1600" dirty="0"/>
              <a:t>Fig.11 Single-phase lateral</a:t>
            </a:r>
          </a:p>
        </p:txBody>
      </p:sp>
      <p:sp>
        <p:nvSpPr>
          <p:cNvPr id="7" name="Text Placeholder 4">
            <a:extLst>
              <a:ext uri="{FF2B5EF4-FFF2-40B4-BE49-F238E27FC236}">
                <a16:creationId xmlns:a16="http://schemas.microsoft.com/office/drawing/2014/main" id="{D79ED0AD-1ED8-4A29-AF9F-B6D604027408}"/>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2336760" y="3243240"/>
              <a:ext cx="4680" cy="7200"/>
            </p14:xfrm>
          </p:contentPart>
        </mc:Choice>
        <mc:Fallback xmlns="">
          <p:pic>
            <p:nvPicPr>
              <p:cNvPr id="8" name="Ink 7"/>
              <p:cNvPicPr/>
              <p:nvPr/>
            </p:nvPicPr>
            <p:blipFill>
              <a:blip r:embed="rId4"/>
              <a:stretch>
                <a:fillRect/>
              </a:stretch>
            </p:blipFill>
            <p:spPr>
              <a:xfrm>
                <a:off x="2333520" y="3240000"/>
                <a:ext cx="10800" cy="13320"/>
              </a:xfrm>
              <a:prstGeom prst="rect">
                <a:avLst/>
              </a:prstGeom>
            </p:spPr>
          </p:pic>
        </mc:Fallback>
      </mc:AlternateContent>
    </p:spTree>
    <p:extLst>
      <p:ext uri="{BB962C8B-B14F-4D97-AF65-F5344CB8AC3E}">
        <p14:creationId xmlns:p14="http://schemas.microsoft.com/office/powerpoint/2010/main" val="3063170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1</a:t>
            </a:r>
          </a:p>
        </p:txBody>
      </p:sp>
      <p:sp>
        <p:nvSpPr>
          <p:cNvPr id="3" name="Slide Number Placeholder 2">
            <a:extLst>
              <a:ext uri="{FF2B5EF4-FFF2-40B4-BE49-F238E27FC236}">
                <a16:creationId xmlns:a16="http://schemas.microsoft.com/office/drawing/2014/main" id="{FCEC8C1D-A9F9-9A4F-AE9E-3FC008E78247}"/>
              </a:ext>
            </a:extLst>
          </p:cNvPr>
          <p:cNvSpPr>
            <a:spLocks noGrp="1"/>
          </p:cNvSpPr>
          <p:nvPr>
            <p:ph type="sldNum" sz="quarter" idx="12"/>
          </p:nvPr>
        </p:nvSpPr>
        <p:spPr/>
        <p:txBody>
          <a:bodyPr/>
          <a:lstStyle/>
          <a:p>
            <a:fld id="{5B7A2384-8C5D-49F6-8259-B9A64ECD4852}" type="slidenum">
              <a:rPr lang="en-US" smtClean="0"/>
              <a:t>26</a:t>
            </a:fld>
            <a:endParaRPr lang="en-US"/>
          </a:p>
        </p:txBody>
      </p:sp>
      <p:sp>
        <p:nvSpPr>
          <p:cNvPr id="4" name="Rectangle 3"/>
          <p:cNvSpPr/>
          <p:nvPr/>
        </p:nvSpPr>
        <p:spPr>
          <a:xfrm>
            <a:off x="381000" y="990600"/>
            <a:ext cx="8686800" cy="2308324"/>
          </a:xfrm>
          <a:prstGeom prst="rect">
            <a:avLst/>
          </a:prstGeom>
        </p:spPr>
        <p:txBody>
          <a:bodyPr wrap="square">
            <a:spAutoFit/>
          </a:bodyPr>
          <a:lstStyle/>
          <a:p>
            <a:pPr algn="just"/>
            <a:r>
              <a:rPr lang="en-US" sz="2400" dirty="0">
                <a:solidFill>
                  <a:srgbClr val="000000"/>
                </a:solidFill>
              </a:rPr>
              <a:t>A single-phase lateral provides service to three distribution transformers as shown in Fig.11.</a:t>
            </a:r>
          </a:p>
          <a:p>
            <a:pPr algn="just"/>
            <a:r>
              <a:rPr lang="en-US" sz="2400" dirty="0">
                <a:solidFill>
                  <a:srgbClr val="000000"/>
                </a:solidFill>
              </a:rPr>
              <a:t>The energy in kWh consumed by each customer during a month is known. A load survey has been conducted for customers in this class, and it has been found that the customer 15 min maximum kW demand is given by the equation</a:t>
            </a:r>
          </a:p>
        </p:txBody>
      </p:sp>
      <mc:AlternateContent xmlns:mc="http://schemas.openxmlformats.org/markup-compatibility/2006" xmlns:a14="http://schemas.microsoft.com/office/drawing/2010/main">
        <mc:Choice Requires="a14">
          <p:sp>
            <p:nvSpPr>
              <p:cNvPr id="5" name="TextBox 4"/>
              <p:cNvSpPr txBox="1"/>
              <p:nvPr/>
            </p:nvSpPr>
            <p:spPr>
              <a:xfrm>
                <a:off x="2698845" y="3505200"/>
                <a:ext cx="4051109" cy="369332"/>
              </a:xfrm>
              <a:prstGeom prst="rect">
                <a:avLst/>
              </a:prstGeom>
              <a:noFill/>
            </p:spPr>
            <p:txBody>
              <a:bodyPr wrap="none" lIns="0" tIns="0" rIns="0" bIns="0" rtlCol="0">
                <a:spAutoFit/>
              </a:bodyPr>
              <a:lstStyle/>
              <a:p>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𝑘𝑊</m:t>
                        </m:r>
                      </m:e>
                      <m:sub>
                        <m:r>
                          <a:rPr lang="en-US" sz="2400" b="0" i="1" smtClean="0">
                            <a:latin typeface="Cambria Math" panose="02040503050406030204" pitchFamily="18" charset="0"/>
                          </a:rPr>
                          <m:t>𝑑𝑒𝑚𝑎𝑛𝑑</m:t>
                        </m:r>
                      </m:sub>
                    </m:sSub>
                    <m:r>
                      <a:rPr lang="en-US" sz="2400" b="0" i="1" smtClean="0">
                        <a:latin typeface="Cambria Math" panose="02040503050406030204" pitchFamily="18" charset="0"/>
                      </a:rPr>
                      <m:t>=0.2+0.008</m:t>
                    </m:r>
                  </m:oMath>
                </a14:m>
                <a:r>
                  <a:rPr lang="en-US" sz="2400" dirty="0"/>
                  <a:t>*</a:t>
                </a:r>
                <a14:m>
                  <m:oMath xmlns:m="http://schemas.openxmlformats.org/officeDocument/2006/math">
                    <m:r>
                      <a:rPr lang="en-US" sz="2400" b="0" i="1" smtClean="0">
                        <a:latin typeface="Cambria Math" panose="02040503050406030204" pitchFamily="18" charset="0"/>
                      </a:rPr>
                      <m:t>𝑘𝑊h</m:t>
                    </m:r>
                  </m:oMath>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2698845" y="3505200"/>
                <a:ext cx="4051109" cy="369332"/>
              </a:xfrm>
              <a:prstGeom prst="rect">
                <a:avLst/>
              </a:prstGeom>
              <a:blipFill>
                <a:blip r:embed="rId2"/>
                <a:stretch>
                  <a:fillRect l="-2711" t="-24590" r="-1657" b="-47541"/>
                </a:stretch>
              </a:blipFill>
            </p:spPr>
            <p:txBody>
              <a:bodyPr/>
              <a:lstStyle/>
              <a:p>
                <a:r>
                  <a:rPr lang="en-US">
                    <a:noFill/>
                  </a:rPr>
                  <a:t> </a:t>
                </a:r>
              </a:p>
            </p:txBody>
          </p:sp>
        </mc:Fallback>
      </mc:AlternateContent>
      <p:sp>
        <p:nvSpPr>
          <p:cNvPr id="6" name="Rectangle 5"/>
          <p:cNvSpPr/>
          <p:nvPr/>
        </p:nvSpPr>
        <p:spPr>
          <a:xfrm>
            <a:off x="380998" y="4198203"/>
            <a:ext cx="8686800" cy="830997"/>
          </a:xfrm>
          <a:prstGeom prst="rect">
            <a:avLst/>
          </a:prstGeom>
        </p:spPr>
        <p:txBody>
          <a:bodyPr wrap="square">
            <a:spAutoFit/>
          </a:bodyPr>
          <a:lstStyle/>
          <a:p>
            <a:pPr algn="just"/>
            <a:r>
              <a:rPr lang="en-US" sz="2400" dirty="0">
                <a:solidFill>
                  <a:srgbClr val="000000"/>
                </a:solidFill>
              </a:rPr>
              <a:t>The kWh consumed by customer #1 is 1523 kWh. The 15 min maximum kW demand for customer #1 is then computed as</a:t>
            </a:r>
            <a:endParaRPr lang="en-US" sz="2400" dirty="0">
              <a:solidFill>
                <a:srgbClr val="000000"/>
              </a:solidFill>
              <a:effectLst/>
            </a:endParaRPr>
          </a:p>
        </p:txBody>
      </p:sp>
      <mc:AlternateContent xmlns:mc="http://schemas.openxmlformats.org/markup-compatibility/2006" xmlns:a14="http://schemas.microsoft.com/office/drawing/2010/main">
        <mc:Choice Requires="a14">
          <p:sp>
            <p:nvSpPr>
              <p:cNvPr id="7" name="TextBox 6"/>
              <p:cNvSpPr txBox="1"/>
              <p:nvPr/>
            </p:nvSpPr>
            <p:spPr>
              <a:xfrm>
                <a:off x="2487375" y="5239941"/>
                <a:ext cx="447404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𝑘𝑊</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=0.2+0.008∗1523=12.4</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2487375" y="5239941"/>
                <a:ext cx="4474045" cy="369332"/>
              </a:xfrm>
              <a:prstGeom prst="rect">
                <a:avLst/>
              </a:prstGeom>
              <a:blipFill>
                <a:blip r:embed="rId3"/>
                <a:stretch>
                  <a:fillRect l="-1226" r="-1362" b="-16667"/>
                </a:stretch>
              </a:blipFill>
            </p:spPr>
            <p:txBody>
              <a:bodyPr/>
              <a:lstStyle/>
              <a:p>
                <a:r>
                  <a:rPr lang="en-US">
                    <a:noFill/>
                  </a:rPr>
                  <a:t> </a:t>
                </a:r>
              </a:p>
            </p:txBody>
          </p:sp>
        </mc:Fallback>
      </mc:AlternateContent>
      <p:sp>
        <p:nvSpPr>
          <p:cNvPr id="8" name="Text Placeholder 4">
            <a:extLst>
              <a:ext uri="{FF2B5EF4-FFF2-40B4-BE49-F238E27FC236}">
                <a16:creationId xmlns:a16="http://schemas.microsoft.com/office/drawing/2014/main" id="{984A399F-04B7-47B0-A589-058B315E1F64}"/>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478178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1</a:t>
            </a:r>
          </a:p>
        </p:txBody>
      </p:sp>
      <p:sp>
        <p:nvSpPr>
          <p:cNvPr id="3" name="Slide Number Placeholder 2">
            <a:extLst>
              <a:ext uri="{FF2B5EF4-FFF2-40B4-BE49-F238E27FC236}">
                <a16:creationId xmlns:a16="http://schemas.microsoft.com/office/drawing/2014/main" id="{E882A324-4E93-2C4C-84DE-03917620DAB6}"/>
              </a:ext>
            </a:extLst>
          </p:cNvPr>
          <p:cNvSpPr>
            <a:spLocks noGrp="1"/>
          </p:cNvSpPr>
          <p:nvPr>
            <p:ph type="sldNum" sz="quarter" idx="12"/>
          </p:nvPr>
        </p:nvSpPr>
        <p:spPr/>
        <p:txBody>
          <a:bodyPr/>
          <a:lstStyle/>
          <a:p>
            <a:fld id="{5B7A2384-8C5D-49F6-8259-B9A64ECD4852}" type="slidenum">
              <a:rPr lang="en-US" sz="1100" smtClean="0"/>
              <a:t>27</a:t>
            </a:fld>
            <a:endParaRPr lang="en-US" sz="1100"/>
          </a:p>
        </p:txBody>
      </p:sp>
      <p:pic>
        <p:nvPicPr>
          <p:cNvPr id="9" name="Picture 8"/>
          <p:cNvPicPr>
            <a:picLocks noChangeAspect="1"/>
          </p:cNvPicPr>
          <p:nvPr/>
        </p:nvPicPr>
        <p:blipFill>
          <a:blip r:embed="rId2"/>
          <a:stretch>
            <a:fillRect/>
          </a:stretch>
        </p:blipFill>
        <p:spPr>
          <a:xfrm>
            <a:off x="2819400" y="1790774"/>
            <a:ext cx="4114800" cy="1055950"/>
          </a:xfrm>
          <a:prstGeom prst="rect">
            <a:avLst/>
          </a:prstGeom>
        </p:spPr>
      </p:pic>
      <p:pic>
        <p:nvPicPr>
          <p:cNvPr id="10" name="Picture 9"/>
          <p:cNvPicPr>
            <a:picLocks noChangeAspect="1"/>
          </p:cNvPicPr>
          <p:nvPr/>
        </p:nvPicPr>
        <p:blipFill>
          <a:blip r:embed="rId3"/>
          <a:stretch>
            <a:fillRect/>
          </a:stretch>
        </p:blipFill>
        <p:spPr>
          <a:xfrm>
            <a:off x="2477892" y="3339575"/>
            <a:ext cx="4992257" cy="1144357"/>
          </a:xfrm>
          <a:prstGeom prst="rect">
            <a:avLst/>
          </a:prstGeom>
        </p:spPr>
      </p:pic>
      <p:pic>
        <p:nvPicPr>
          <p:cNvPr id="11" name="Picture 10"/>
          <p:cNvPicPr>
            <a:picLocks noChangeAspect="1"/>
          </p:cNvPicPr>
          <p:nvPr/>
        </p:nvPicPr>
        <p:blipFill>
          <a:blip r:embed="rId4"/>
          <a:stretch>
            <a:fillRect/>
          </a:stretch>
        </p:blipFill>
        <p:spPr>
          <a:xfrm>
            <a:off x="2286000" y="4827924"/>
            <a:ext cx="5791200" cy="1191876"/>
          </a:xfrm>
          <a:prstGeom prst="rect">
            <a:avLst/>
          </a:prstGeom>
        </p:spPr>
      </p:pic>
      <p:sp>
        <p:nvSpPr>
          <p:cNvPr id="12" name="TextBox 11"/>
          <p:cNvSpPr txBox="1"/>
          <p:nvPr/>
        </p:nvSpPr>
        <p:spPr>
          <a:xfrm>
            <a:off x="-762000" y="1398924"/>
            <a:ext cx="11277600" cy="400110"/>
          </a:xfrm>
          <a:prstGeom prst="rect">
            <a:avLst/>
          </a:prstGeom>
          <a:noFill/>
        </p:spPr>
        <p:txBody>
          <a:bodyPr wrap="square" rtlCol="0">
            <a:spAutoFit/>
          </a:bodyPr>
          <a:lstStyle/>
          <a:p>
            <a:pPr algn="ctr"/>
            <a:r>
              <a:rPr lang="en-US" sz="2000" b="1" dirty="0"/>
              <a:t>Transformer T1</a:t>
            </a:r>
          </a:p>
        </p:txBody>
      </p:sp>
      <p:sp>
        <p:nvSpPr>
          <p:cNvPr id="13" name="TextBox 12"/>
          <p:cNvSpPr txBox="1"/>
          <p:nvPr/>
        </p:nvSpPr>
        <p:spPr>
          <a:xfrm>
            <a:off x="-677917" y="2922924"/>
            <a:ext cx="11277600" cy="400110"/>
          </a:xfrm>
          <a:prstGeom prst="rect">
            <a:avLst/>
          </a:prstGeom>
          <a:noFill/>
        </p:spPr>
        <p:txBody>
          <a:bodyPr wrap="square" rtlCol="0">
            <a:spAutoFit/>
          </a:bodyPr>
          <a:lstStyle/>
          <a:p>
            <a:pPr algn="ctr"/>
            <a:r>
              <a:rPr lang="en-US" sz="2000" b="1" dirty="0"/>
              <a:t>Transformer T2</a:t>
            </a:r>
          </a:p>
        </p:txBody>
      </p:sp>
      <p:sp>
        <p:nvSpPr>
          <p:cNvPr id="14" name="TextBox 13"/>
          <p:cNvSpPr txBox="1"/>
          <p:nvPr/>
        </p:nvSpPr>
        <p:spPr>
          <a:xfrm>
            <a:off x="-649342" y="4495800"/>
            <a:ext cx="11277600" cy="400110"/>
          </a:xfrm>
          <a:prstGeom prst="rect">
            <a:avLst/>
          </a:prstGeom>
          <a:noFill/>
        </p:spPr>
        <p:txBody>
          <a:bodyPr wrap="square" rtlCol="0">
            <a:spAutoFit/>
          </a:bodyPr>
          <a:lstStyle/>
          <a:p>
            <a:pPr algn="ctr"/>
            <a:r>
              <a:rPr lang="en-US" sz="2000" b="1" dirty="0"/>
              <a:t>Transformer T3</a:t>
            </a:r>
          </a:p>
        </p:txBody>
      </p:sp>
      <p:sp>
        <p:nvSpPr>
          <p:cNvPr id="15" name="TextBox 14"/>
          <p:cNvSpPr txBox="1"/>
          <p:nvPr/>
        </p:nvSpPr>
        <p:spPr>
          <a:xfrm>
            <a:off x="1" y="877669"/>
            <a:ext cx="9067800" cy="646331"/>
          </a:xfrm>
          <a:prstGeom prst="rect">
            <a:avLst/>
          </a:prstGeom>
          <a:noFill/>
        </p:spPr>
        <p:txBody>
          <a:bodyPr wrap="square" rtlCol="0">
            <a:spAutoFit/>
          </a:bodyPr>
          <a:lstStyle/>
          <a:p>
            <a:pPr algn="just"/>
            <a:r>
              <a:rPr lang="en-US" sz="1800" dirty="0">
                <a:solidFill>
                  <a:srgbClr val="000000"/>
                </a:solidFill>
              </a:rPr>
              <a:t>The results of this calculation for the remainder of the customers are summarized in the following table by transformer</a:t>
            </a:r>
          </a:p>
        </p:txBody>
      </p:sp>
      <p:sp>
        <p:nvSpPr>
          <p:cNvPr id="16" name="Text Placeholder 4">
            <a:extLst>
              <a:ext uri="{FF2B5EF4-FFF2-40B4-BE49-F238E27FC236}">
                <a16:creationId xmlns:a16="http://schemas.microsoft.com/office/drawing/2014/main" id="{072AFE3A-F450-4602-81DE-7DBFD51929C6}"/>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026723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1</a:t>
            </a:r>
          </a:p>
        </p:txBody>
      </p:sp>
      <p:sp>
        <p:nvSpPr>
          <p:cNvPr id="3" name="Slide Number Placeholder 2">
            <a:extLst>
              <a:ext uri="{FF2B5EF4-FFF2-40B4-BE49-F238E27FC236}">
                <a16:creationId xmlns:a16="http://schemas.microsoft.com/office/drawing/2014/main" id="{BFF2C7C7-32D9-2F4E-92D0-F4C859F2E002}"/>
              </a:ext>
            </a:extLst>
          </p:cNvPr>
          <p:cNvSpPr>
            <a:spLocks noGrp="1"/>
          </p:cNvSpPr>
          <p:nvPr>
            <p:ph type="sldNum" sz="quarter" idx="12"/>
          </p:nvPr>
        </p:nvSpPr>
        <p:spPr/>
        <p:txBody>
          <a:bodyPr/>
          <a:lstStyle/>
          <a:p>
            <a:fld id="{5B7A2384-8C5D-49F6-8259-B9A64ECD4852}" type="slidenum">
              <a:rPr lang="en-US" smtClean="0"/>
              <a:t>28</a:t>
            </a:fld>
            <a:endParaRPr lang="en-US"/>
          </a:p>
        </p:txBody>
      </p:sp>
      <p:sp>
        <p:nvSpPr>
          <p:cNvPr id="15" name="TextBox 14"/>
          <p:cNvSpPr txBox="1"/>
          <p:nvPr/>
        </p:nvSpPr>
        <p:spPr>
          <a:xfrm>
            <a:off x="457200" y="838200"/>
            <a:ext cx="8510752" cy="3046988"/>
          </a:xfrm>
          <a:prstGeom prst="rect">
            <a:avLst/>
          </a:prstGeom>
          <a:noFill/>
        </p:spPr>
        <p:txBody>
          <a:bodyPr wrap="square" rtlCol="0">
            <a:spAutoFit/>
          </a:bodyPr>
          <a:lstStyle/>
          <a:p>
            <a:r>
              <a:rPr lang="en-US" sz="2400" dirty="0"/>
              <a:t>Q1: Determine for each transformer the 15 min noncoincident maximum kW demand, and using the DFs in Tab</a:t>
            </a:r>
            <a:r>
              <a:rPr lang="en-US" altLang="zh-CN" sz="2400" dirty="0"/>
              <a:t>le</a:t>
            </a:r>
            <a:r>
              <a:rPr lang="zh-CN" altLang="en-US" sz="2400" dirty="0"/>
              <a:t> </a:t>
            </a:r>
            <a:r>
              <a:rPr lang="en-US" sz="2400" dirty="0"/>
              <a:t>2, determine the 15 min maximum diversified kW demand.</a:t>
            </a:r>
          </a:p>
          <a:p>
            <a:endParaRPr lang="en-US" sz="2400" dirty="0"/>
          </a:p>
          <a:p>
            <a:r>
              <a:rPr lang="en-US" sz="2400" dirty="0"/>
              <a:t>Q2: Determine the 15 min </a:t>
            </a:r>
            <a:r>
              <a:rPr lang="en-US" sz="2400" dirty="0" err="1"/>
              <a:t>noncoincident</a:t>
            </a:r>
            <a:r>
              <a:rPr lang="en-US" sz="2400" dirty="0"/>
              <a:t> maximum kW demand and 15 min maximum diversified kW demand for each of the line segments</a:t>
            </a:r>
          </a:p>
          <a:p>
            <a:endParaRPr lang="en-US" sz="2400" dirty="0"/>
          </a:p>
        </p:txBody>
      </p:sp>
      <p:pic>
        <p:nvPicPr>
          <p:cNvPr id="5" name="Picture 4"/>
          <p:cNvPicPr>
            <a:picLocks noChangeAspect="1"/>
          </p:cNvPicPr>
          <p:nvPr/>
        </p:nvPicPr>
        <p:blipFill>
          <a:blip r:embed="rId2"/>
          <a:stretch>
            <a:fillRect/>
          </a:stretch>
        </p:blipFill>
        <p:spPr>
          <a:xfrm>
            <a:off x="2371901" y="3803151"/>
            <a:ext cx="5105401" cy="2276974"/>
          </a:xfrm>
          <a:prstGeom prst="rect">
            <a:avLst/>
          </a:prstGeom>
        </p:spPr>
      </p:pic>
      <p:sp>
        <p:nvSpPr>
          <p:cNvPr id="6" name="TextBox 5"/>
          <p:cNvSpPr txBox="1"/>
          <p:nvPr/>
        </p:nvSpPr>
        <p:spPr>
          <a:xfrm>
            <a:off x="2638602" y="3352800"/>
            <a:ext cx="4572000" cy="338554"/>
          </a:xfrm>
          <a:prstGeom prst="rect">
            <a:avLst/>
          </a:prstGeom>
          <a:noFill/>
        </p:spPr>
        <p:txBody>
          <a:bodyPr wrap="square" rtlCol="0">
            <a:spAutoFit/>
          </a:bodyPr>
          <a:lstStyle/>
          <a:p>
            <a:pPr algn="ctr"/>
            <a:r>
              <a:rPr lang="en-US" sz="1600" dirty="0"/>
              <a:t>Tab.2 Diversity Factors</a:t>
            </a:r>
          </a:p>
        </p:txBody>
      </p:sp>
      <p:sp>
        <p:nvSpPr>
          <p:cNvPr id="7" name="Text Placeholder 4">
            <a:extLst>
              <a:ext uri="{FF2B5EF4-FFF2-40B4-BE49-F238E27FC236}">
                <a16:creationId xmlns:a16="http://schemas.microsoft.com/office/drawing/2014/main" id="{117504E9-23DB-4B8F-A4F4-F79B93559C9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795543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0"/>
            <a:ext cx="82296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1</a:t>
            </a:r>
          </a:p>
        </p:txBody>
      </p:sp>
      <p:sp>
        <p:nvSpPr>
          <p:cNvPr id="3" name="Slide Number Placeholder 2">
            <a:extLst>
              <a:ext uri="{FF2B5EF4-FFF2-40B4-BE49-F238E27FC236}">
                <a16:creationId xmlns:a16="http://schemas.microsoft.com/office/drawing/2014/main" id="{91755F14-1A80-5849-9954-0340FE6B8AF3}"/>
              </a:ext>
            </a:extLst>
          </p:cNvPr>
          <p:cNvSpPr>
            <a:spLocks noGrp="1"/>
          </p:cNvSpPr>
          <p:nvPr>
            <p:ph type="sldNum" sz="quarter" idx="12"/>
          </p:nvPr>
        </p:nvSpPr>
        <p:spPr/>
        <p:txBody>
          <a:bodyPr/>
          <a:lstStyle/>
          <a:p>
            <a:fld id="{5B7A2384-8C5D-49F6-8259-B9A64ECD4852}" type="slidenum">
              <a:rPr lang="en-US" smtClean="0"/>
              <a:t>29</a:t>
            </a:fld>
            <a:endParaRPr lang="en-US"/>
          </a:p>
        </p:txBody>
      </p:sp>
      <p:sp>
        <p:nvSpPr>
          <p:cNvPr id="15" name="TextBox 14"/>
          <p:cNvSpPr txBox="1"/>
          <p:nvPr/>
        </p:nvSpPr>
        <p:spPr>
          <a:xfrm>
            <a:off x="398462" y="838200"/>
            <a:ext cx="8516937" cy="1015663"/>
          </a:xfrm>
          <a:prstGeom prst="rect">
            <a:avLst/>
          </a:prstGeom>
          <a:noFill/>
        </p:spPr>
        <p:txBody>
          <a:bodyPr wrap="square" rtlCol="0">
            <a:spAutoFit/>
          </a:bodyPr>
          <a:lstStyle/>
          <a:p>
            <a:r>
              <a:rPr lang="en-US" sz="2000" dirty="0"/>
              <a:t>Q1: Determine for each transformer the 15 min </a:t>
            </a:r>
            <a:r>
              <a:rPr lang="en-US" sz="2000" dirty="0" err="1"/>
              <a:t>noncoincident</a:t>
            </a:r>
            <a:r>
              <a:rPr lang="en-US" sz="2000" dirty="0"/>
              <a:t> maximum kW demand, and using the DFs in Tab.2, determine the 15 min maximum diversified kW demand.</a:t>
            </a:r>
          </a:p>
        </p:txBody>
      </p:sp>
      <p:sp>
        <p:nvSpPr>
          <p:cNvPr id="4" name="Rectangle 3"/>
          <p:cNvSpPr/>
          <p:nvPr/>
        </p:nvSpPr>
        <p:spPr>
          <a:xfrm>
            <a:off x="685800" y="1905000"/>
            <a:ext cx="8205952" cy="400110"/>
          </a:xfrm>
          <a:prstGeom prst="rect">
            <a:avLst/>
          </a:prstGeom>
        </p:spPr>
        <p:txBody>
          <a:bodyPr wrap="square">
            <a:spAutoFit/>
          </a:bodyPr>
          <a:lstStyle/>
          <a:p>
            <a:r>
              <a:rPr lang="en-US" sz="2000" dirty="0">
                <a:solidFill>
                  <a:srgbClr val="000000"/>
                </a:solidFill>
              </a:rPr>
              <a:t>T1: </a:t>
            </a:r>
            <a:r>
              <a:rPr lang="en-US" sz="2000" i="1" dirty="0" err="1">
                <a:solidFill>
                  <a:srgbClr val="000000"/>
                </a:solidFill>
              </a:rPr>
              <a:t>Noncoin</a:t>
            </a:r>
            <a:r>
              <a:rPr lang="en-US" sz="2000" i="1" dirty="0">
                <a:solidFill>
                  <a:srgbClr val="000000"/>
                </a:solidFill>
              </a:rPr>
              <a:t>._max</a:t>
            </a:r>
            <a:r>
              <a:rPr lang="en-US" sz="2000" dirty="0">
                <a:solidFill>
                  <a:srgbClr val="000000"/>
                </a:solidFill>
              </a:rPr>
              <a:t>. = 12.4 + 13.4 + 16.1 + 12.9 + 11.9 = 66.7kW</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6" name="TextBox 5"/>
              <p:cNvSpPr txBox="1"/>
              <p:nvPr/>
            </p:nvSpPr>
            <p:spPr>
              <a:xfrm>
                <a:off x="1481070" y="2435744"/>
                <a:ext cx="6215228" cy="489942"/>
              </a:xfrm>
              <a:prstGeom prst="rect">
                <a:avLst/>
              </a:prstGeom>
              <a:noFill/>
            </p:spPr>
            <p:txBody>
              <a:bodyPr wrap="none" lIns="0" tIns="0" rIns="0" bIns="0" rtlCol="0">
                <a:spAutoFit/>
              </a:bodyPr>
              <a:lstStyle/>
              <a:p>
                <a:r>
                  <a:rPr lang="en-US" sz="2000" dirty="0"/>
                  <a:t>Max._div._d</a:t>
                </a:r>
                <a14:m>
                  <m:oMath xmlns:m="http://schemas.openxmlformats.org/officeDocument/2006/math">
                    <m:r>
                      <m:rPr>
                        <m:sty m:val="p"/>
                      </m:rPr>
                      <a:rPr lang="en-US" sz="2000" b="0" i="0" smtClean="0">
                        <a:latin typeface="Cambria Math" panose="02040503050406030204" pitchFamily="18" charset="0"/>
                      </a:rPr>
                      <m:t>emand</m:t>
                    </m:r>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m:rPr>
                            <m:sty m:val="p"/>
                          </m:rPr>
                          <a:rPr lang="en-US" sz="2000" b="0" i="0" smtClean="0">
                            <a:latin typeface="Cambria Math" panose="02040503050406030204" pitchFamily="18" charset="0"/>
                          </a:rPr>
                          <m:t>Noncoincident</m:t>
                        </m:r>
                        <m:r>
                          <a:rPr lang="en-US" sz="2000" i="0">
                            <a:latin typeface="Cambria Math" panose="02040503050406030204" pitchFamily="18" charset="0"/>
                          </a:rPr>
                          <m:t>_</m:t>
                        </m:r>
                        <m:r>
                          <m:rPr>
                            <m:sty m:val="p"/>
                          </m:rPr>
                          <a:rPr lang="en-US" sz="2000" b="0" i="0" smtClean="0">
                            <a:latin typeface="Cambria Math" panose="02040503050406030204" pitchFamily="18" charset="0"/>
                          </a:rPr>
                          <m:t>max</m:t>
                        </m:r>
                      </m:num>
                      <m:den>
                        <m:r>
                          <m:rPr>
                            <m:sty m:val="p"/>
                          </m:rPr>
                          <a:rPr lang="en-US" sz="2000" b="0" i="0" smtClean="0">
                            <a:latin typeface="Cambria Math" panose="02040503050406030204" pitchFamily="18" charset="0"/>
                          </a:rPr>
                          <m:t>Diversity</m:t>
                        </m:r>
                        <m:r>
                          <a:rPr lang="en-US" sz="2000" i="0">
                            <a:latin typeface="Cambria Math" panose="02040503050406030204" pitchFamily="18" charset="0"/>
                          </a:rPr>
                          <m:t>_</m:t>
                        </m:r>
                        <m:r>
                          <m:rPr>
                            <m:sty m:val="p"/>
                          </m:rPr>
                          <a:rPr lang="en-US" sz="2000" b="0" i="0" smtClean="0">
                            <a:latin typeface="Cambria Math" panose="02040503050406030204" pitchFamily="18" charset="0"/>
                          </a:rPr>
                          <m:t>factor</m:t>
                        </m:r>
                        <m:r>
                          <a:rPr lang="en-US" sz="2000" i="0">
                            <a:latin typeface="Cambria Math" panose="02040503050406030204" pitchFamily="18" charset="0"/>
                          </a:rPr>
                          <m:t>_</m:t>
                        </m:r>
                        <m:r>
                          <m:rPr>
                            <m:sty m:val="p"/>
                          </m:rPr>
                          <a:rPr lang="en-US" sz="2000" b="0" i="0" smtClean="0">
                            <a:latin typeface="Cambria Math" panose="02040503050406030204" pitchFamily="18" charset="0"/>
                          </a:rPr>
                          <m:t>for</m:t>
                        </m:r>
                        <m:r>
                          <a:rPr lang="en-US" sz="2000" b="0" i="0" smtClean="0">
                            <a:latin typeface="Cambria Math" panose="02040503050406030204" pitchFamily="18" charset="0"/>
                          </a:rPr>
                          <m:t>_5</m:t>
                        </m:r>
                      </m:den>
                    </m:f>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0" smtClean="0">
                            <a:latin typeface="Cambria Math" panose="02040503050406030204" pitchFamily="18" charset="0"/>
                          </a:rPr>
                          <m:t>66.7</m:t>
                        </m:r>
                      </m:num>
                      <m:den>
                        <m:r>
                          <a:rPr lang="en-US" sz="2000" b="0" i="0" smtClean="0">
                            <a:latin typeface="Cambria Math" panose="02040503050406030204" pitchFamily="18" charset="0"/>
                          </a:rPr>
                          <m:t>2.20</m:t>
                        </m:r>
                      </m:den>
                    </m:f>
                    <m:r>
                      <a:rPr lang="en-US" sz="2000" b="0" i="0" smtClean="0">
                        <a:latin typeface="Cambria Math" panose="02040503050406030204" pitchFamily="18" charset="0"/>
                      </a:rPr>
                      <m:t>=30.3</m:t>
                    </m:r>
                    <m:r>
                      <m:rPr>
                        <m:sty m:val="p"/>
                      </m:rPr>
                      <a:rPr lang="en-US" sz="2000" b="0" i="0" smtClean="0">
                        <a:latin typeface="Cambria Math" panose="02040503050406030204" pitchFamily="18" charset="0"/>
                      </a:rPr>
                      <m:t>kW</m:t>
                    </m:r>
                  </m:oMath>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1481070" y="2435744"/>
                <a:ext cx="6215228" cy="489942"/>
              </a:xfrm>
              <a:prstGeom prst="rect">
                <a:avLst/>
              </a:prstGeom>
              <a:blipFill>
                <a:blip r:embed="rId2"/>
                <a:stretch>
                  <a:fillRect l="-2549" t="-1250" b="-8750"/>
                </a:stretch>
              </a:blipFill>
            </p:spPr>
            <p:txBody>
              <a:bodyPr/>
              <a:lstStyle/>
              <a:p>
                <a:r>
                  <a:rPr lang="en-US">
                    <a:noFill/>
                  </a:rPr>
                  <a:t> </a:t>
                </a:r>
              </a:p>
            </p:txBody>
          </p:sp>
        </mc:Fallback>
      </mc:AlternateContent>
      <p:sp>
        <p:nvSpPr>
          <p:cNvPr id="5" name="Rectangle 4"/>
          <p:cNvSpPr/>
          <p:nvPr/>
        </p:nvSpPr>
        <p:spPr>
          <a:xfrm>
            <a:off x="381000" y="3124200"/>
            <a:ext cx="8763000" cy="400110"/>
          </a:xfrm>
          <a:prstGeom prst="rect">
            <a:avLst/>
          </a:prstGeom>
        </p:spPr>
        <p:txBody>
          <a:bodyPr wrap="square">
            <a:spAutoFit/>
          </a:bodyPr>
          <a:lstStyle/>
          <a:p>
            <a:r>
              <a:rPr lang="en-US" sz="2000" dirty="0">
                <a:solidFill>
                  <a:srgbClr val="000000"/>
                </a:solidFill>
              </a:rPr>
              <a:t>T2: </a:t>
            </a:r>
            <a:r>
              <a:rPr lang="en-US" sz="2000" i="1" dirty="0" err="1">
                <a:solidFill>
                  <a:srgbClr val="000000"/>
                </a:solidFill>
              </a:rPr>
              <a:t>Noncoin</a:t>
            </a:r>
            <a:r>
              <a:rPr lang="en-US" sz="2000" i="1" dirty="0">
                <a:solidFill>
                  <a:srgbClr val="000000"/>
                </a:solidFill>
              </a:rPr>
              <a:t>._max</a:t>
            </a:r>
            <a:r>
              <a:rPr lang="en-US" sz="2000" dirty="0">
                <a:solidFill>
                  <a:srgbClr val="000000"/>
                </a:solidFill>
              </a:rPr>
              <a:t>. = 12.9 + 13.8 + 14.2 + 16.3 + 14.3 + 17.0 = 81.6kW</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8" name="TextBox 7"/>
              <p:cNvSpPr txBox="1"/>
              <p:nvPr/>
            </p:nvSpPr>
            <p:spPr>
              <a:xfrm>
                <a:off x="1091898" y="3862045"/>
                <a:ext cx="6215228" cy="489942"/>
              </a:xfrm>
              <a:prstGeom prst="rect">
                <a:avLst/>
              </a:prstGeom>
              <a:noFill/>
            </p:spPr>
            <p:txBody>
              <a:bodyPr wrap="none" lIns="0" tIns="0" rIns="0" bIns="0" rtlCol="0">
                <a:spAutoFit/>
              </a:bodyPr>
              <a:lstStyle/>
              <a:p>
                <a:r>
                  <a:rPr lang="en-US" sz="2000" dirty="0"/>
                  <a:t>Max._div._d</a:t>
                </a:r>
                <a14:m>
                  <m:oMath xmlns:m="http://schemas.openxmlformats.org/officeDocument/2006/math">
                    <m:r>
                      <m:rPr>
                        <m:sty m:val="p"/>
                      </m:rPr>
                      <a:rPr lang="en-US" sz="2000" b="0" i="0" smtClean="0">
                        <a:latin typeface="Cambria Math" panose="02040503050406030204" pitchFamily="18" charset="0"/>
                      </a:rPr>
                      <m:t>emand</m:t>
                    </m:r>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m:rPr>
                            <m:sty m:val="p"/>
                          </m:rPr>
                          <a:rPr lang="en-US" sz="2000" b="0" i="0" smtClean="0">
                            <a:latin typeface="Cambria Math" panose="02040503050406030204" pitchFamily="18" charset="0"/>
                          </a:rPr>
                          <m:t>Noncoincident</m:t>
                        </m:r>
                        <m:r>
                          <a:rPr lang="en-US" sz="2000" i="0">
                            <a:latin typeface="Cambria Math" panose="02040503050406030204" pitchFamily="18" charset="0"/>
                          </a:rPr>
                          <m:t>_</m:t>
                        </m:r>
                        <m:r>
                          <m:rPr>
                            <m:sty m:val="p"/>
                          </m:rPr>
                          <a:rPr lang="en-US" sz="2000" b="0" i="0" smtClean="0">
                            <a:latin typeface="Cambria Math" panose="02040503050406030204" pitchFamily="18" charset="0"/>
                          </a:rPr>
                          <m:t>max</m:t>
                        </m:r>
                      </m:num>
                      <m:den>
                        <m:r>
                          <m:rPr>
                            <m:sty m:val="p"/>
                          </m:rPr>
                          <a:rPr lang="en-US" sz="2000" b="0" i="0" smtClean="0">
                            <a:latin typeface="Cambria Math" panose="02040503050406030204" pitchFamily="18" charset="0"/>
                          </a:rPr>
                          <m:t>Diversity</m:t>
                        </m:r>
                        <m:r>
                          <a:rPr lang="en-US" sz="2000" i="0">
                            <a:latin typeface="Cambria Math" panose="02040503050406030204" pitchFamily="18" charset="0"/>
                          </a:rPr>
                          <m:t>_</m:t>
                        </m:r>
                        <m:r>
                          <m:rPr>
                            <m:sty m:val="p"/>
                          </m:rPr>
                          <a:rPr lang="en-US" sz="2000" b="0" i="0" smtClean="0">
                            <a:latin typeface="Cambria Math" panose="02040503050406030204" pitchFamily="18" charset="0"/>
                          </a:rPr>
                          <m:t>factor</m:t>
                        </m:r>
                        <m:r>
                          <a:rPr lang="en-US" sz="2000" i="0">
                            <a:latin typeface="Cambria Math" panose="02040503050406030204" pitchFamily="18" charset="0"/>
                          </a:rPr>
                          <m:t>_</m:t>
                        </m:r>
                        <m:r>
                          <m:rPr>
                            <m:sty m:val="p"/>
                          </m:rPr>
                          <a:rPr lang="en-US" sz="2000" b="0" i="0" smtClean="0">
                            <a:latin typeface="Cambria Math" panose="02040503050406030204" pitchFamily="18" charset="0"/>
                          </a:rPr>
                          <m:t>for</m:t>
                        </m:r>
                        <m:r>
                          <a:rPr lang="en-US" sz="2000" b="0" i="0" smtClean="0">
                            <a:latin typeface="Cambria Math" panose="02040503050406030204" pitchFamily="18" charset="0"/>
                          </a:rPr>
                          <m:t>_</m:t>
                        </m:r>
                        <m:r>
                          <a:rPr lang="en-US" sz="2000" b="0" i="1" smtClean="0">
                            <a:latin typeface="Cambria Math" panose="02040503050406030204" pitchFamily="18" charset="0"/>
                          </a:rPr>
                          <m:t>6</m:t>
                        </m:r>
                      </m:den>
                    </m:f>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0" smtClean="0">
                            <a:latin typeface="Cambria Math" panose="02040503050406030204" pitchFamily="18" charset="0"/>
                          </a:rPr>
                          <m:t>81.6</m:t>
                        </m:r>
                      </m:num>
                      <m:den>
                        <m:r>
                          <a:rPr lang="en-US" sz="2000" b="0" i="0" smtClean="0">
                            <a:latin typeface="Cambria Math" panose="02040503050406030204" pitchFamily="18" charset="0"/>
                          </a:rPr>
                          <m:t>2.30</m:t>
                        </m:r>
                      </m:den>
                    </m:f>
                    <m:r>
                      <a:rPr lang="en-US" sz="2000" b="0" i="0" smtClean="0">
                        <a:latin typeface="Cambria Math" panose="02040503050406030204" pitchFamily="18" charset="0"/>
                      </a:rPr>
                      <m:t>=35.5</m:t>
                    </m:r>
                    <m:r>
                      <m:rPr>
                        <m:sty m:val="p"/>
                      </m:rPr>
                      <a:rPr lang="en-US" sz="2000" b="0" i="0" smtClean="0">
                        <a:latin typeface="Cambria Math" panose="02040503050406030204" pitchFamily="18" charset="0"/>
                      </a:rPr>
                      <m:t>kW</m:t>
                    </m:r>
                  </m:oMath>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1091898" y="3862045"/>
                <a:ext cx="6215228" cy="489942"/>
              </a:xfrm>
              <a:prstGeom prst="rect">
                <a:avLst/>
              </a:prstGeom>
              <a:blipFill>
                <a:blip r:embed="rId3"/>
                <a:stretch>
                  <a:fillRect l="-2449" r="-408" b="-12500"/>
                </a:stretch>
              </a:blipFill>
            </p:spPr>
            <p:txBody>
              <a:bodyPr/>
              <a:lstStyle/>
              <a:p>
                <a:r>
                  <a:rPr lang="en-US">
                    <a:noFill/>
                  </a:rPr>
                  <a:t> </a:t>
                </a:r>
              </a:p>
            </p:txBody>
          </p:sp>
        </mc:Fallback>
      </mc:AlternateContent>
      <p:sp>
        <p:nvSpPr>
          <p:cNvPr id="7" name="Rectangle 6"/>
          <p:cNvSpPr/>
          <p:nvPr/>
        </p:nvSpPr>
        <p:spPr>
          <a:xfrm>
            <a:off x="381000" y="4571470"/>
            <a:ext cx="8686800" cy="400110"/>
          </a:xfrm>
          <a:prstGeom prst="rect">
            <a:avLst/>
          </a:prstGeom>
        </p:spPr>
        <p:txBody>
          <a:bodyPr wrap="square">
            <a:spAutoFit/>
          </a:bodyPr>
          <a:lstStyle/>
          <a:p>
            <a:r>
              <a:rPr lang="en-US" sz="2000" dirty="0">
                <a:solidFill>
                  <a:srgbClr val="000000"/>
                </a:solidFill>
              </a:rPr>
              <a:t>T3: </a:t>
            </a:r>
            <a:r>
              <a:rPr lang="en-US" sz="2000" i="1" dirty="0" err="1">
                <a:solidFill>
                  <a:srgbClr val="000000"/>
                </a:solidFill>
              </a:rPr>
              <a:t>Noncoin</a:t>
            </a:r>
            <a:r>
              <a:rPr lang="en-US" sz="2000" i="1" dirty="0">
                <a:solidFill>
                  <a:srgbClr val="000000"/>
                </a:solidFill>
              </a:rPr>
              <a:t>._max</a:t>
            </a:r>
            <a:r>
              <a:rPr lang="en-US" sz="2000" dirty="0">
                <a:solidFill>
                  <a:srgbClr val="000000"/>
                </a:solidFill>
              </a:rPr>
              <a:t>. = 17.0 + 15.1 + 16.7 + 18.3 + 17.3 + 16.1 + 17.0 = 117.5kW</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0" name="TextBox 9"/>
              <p:cNvSpPr txBox="1"/>
              <p:nvPr/>
            </p:nvSpPr>
            <p:spPr>
              <a:xfrm>
                <a:off x="1448168" y="5257800"/>
                <a:ext cx="6324232" cy="489942"/>
              </a:xfrm>
              <a:prstGeom prst="rect">
                <a:avLst/>
              </a:prstGeom>
              <a:noFill/>
            </p:spPr>
            <p:txBody>
              <a:bodyPr wrap="none" lIns="0" tIns="0" rIns="0" bIns="0" rtlCol="0">
                <a:spAutoFit/>
              </a:bodyPr>
              <a:lstStyle/>
              <a:p>
                <a:r>
                  <a:rPr lang="en-US" sz="2000" dirty="0"/>
                  <a:t>Max._div._d</a:t>
                </a:r>
                <a14:m>
                  <m:oMath xmlns:m="http://schemas.openxmlformats.org/officeDocument/2006/math">
                    <m:r>
                      <m:rPr>
                        <m:sty m:val="p"/>
                      </m:rPr>
                      <a:rPr lang="en-US" sz="2000" b="0" i="0" smtClean="0">
                        <a:latin typeface="Cambria Math" panose="02040503050406030204" pitchFamily="18" charset="0"/>
                      </a:rPr>
                      <m:t>emand</m:t>
                    </m:r>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m:rPr>
                            <m:sty m:val="p"/>
                          </m:rPr>
                          <a:rPr lang="en-US" sz="2000" b="0" i="0" smtClean="0">
                            <a:latin typeface="Cambria Math" panose="02040503050406030204" pitchFamily="18" charset="0"/>
                          </a:rPr>
                          <m:t>Noncoincident</m:t>
                        </m:r>
                        <m:r>
                          <a:rPr lang="en-US" sz="2000" i="0">
                            <a:latin typeface="Cambria Math" panose="02040503050406030204" pitchFamily="18" charset="0"/>
                          </a:rPr>
                          <m:t>_</m:t>
                        </m:r>
                        <m:r>
                          <m:rPr>
                            <m:sty m:val="p"/>
                          </m:rPr>
                          <a:rPr lang="en-US" sz="2000" b="0" i="0" smtClean="0">
                            <a:latin typeface="Cambria Math" panose="02040503050406030204" pitchFamily="18" charset="0"/>
                          </a:rPr>
                          <m:t>max</m:t>
                        </m:r>
                      </m:num>
                      <m:den>
                        <m:r>
                          <m:rPr>
                            <m:sty m:val="p"/>
                          </m:rPr>
                          <a:rPr lang="en-US" sz="2000" b="0" i="0" smtClean="0">
                            <a:latin typeface="Cambria Math" panose="02040503050406030204" pitchFamily="18" charset="0"/>
                          </a:rPr>
                          <m:t>Diversity</m:t>
                        </m:r>
                        <m:r>
                          <a:rPr lang="en-US" sz="2000" i="0">
                            <a:latin typeface="Cambria Math" panose="02040503050406030204" pitchFamily="18" charset="0"/>
                          </a:rPr>
                          <m:t>_</m:t>
                        </m:r>
                        <m:r>
                          <m:rPr>
                            <m:sty m:val="p"/>
                          </m:rPr>
                          <a:rPr lang="en-US" sz="2000" b="0" i="0" smtClean="0">
                            <a:latin typeface="Cambria Math" panose="02040503050406030204" pitchFamily="18" charset="0"/>
                          </a:rPr>
                          <m:t>factor</m:t>
                        </m:r>
                        <m:r>
                          <a:rPr lang="en-US" sz="2000" i="0">
                            <a:latin typeface="Cambria Math" panose="02040503050406030204" pitchFamily="18" charset="0"/>
                          </a:rPr>
                          <m:t>_</m:t>
                        </m:r>
                        <m:r>
                          <m:rPr>
                            <m:sty m:val="p"/>
                          </m:rPr>
                          <a:rPr lang="en-US" sz="2000" b="0" i="0" smtClean="0">
                            <a:latin typeface="Cambria Math" panose="02040503050406030204" pitchFamily="18" charset="0"/>
                          </a:rPr>
                          <m:t>for</m:t>
                        </m:r>
                        <m:r>
                          <a:rPr lang="en-US" sz="2000" b="0" i="0" smtClean="0">
                            <a:latin typeface="Cambria Math" panose="02040503050406030204" pitchFamily="18" charset="0"/>
                          </a:rPr>
                          <m:t>_</m:t>
                        </m:r>
                        <m:r>
                          <a:rPr lang="en-US" sz="2000" b="0" i="1" smtClean="0">
                            <a:latin typeface="Cambria Math" panose="02040503050406030204" pitchFamily="18" charset="0"/>
                          </a:rPr>
                          <m:t>7</m:t>
                        </m:r>
                      </m:den>
                    </m:f>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0" smtClean="0">
                            <a:latin typeface="Cambria Math" panose="02040503050406030204" pitchFamily="18" charset="0"/>
                          </a:rPr>
                          <m:t>117.5</m:t>
                        </m:r>
                      </m:num>
                      <m:den>
                        <m:r>
                          <a:rPr lang="en-US" sz="2000" b="0" i="0" smtClean="0">
                            <a:latin typeface="Cambria Math" panose="02040503050406030204" pitchFamily="18" charset="0"/>
                          </a:rPr>
                          <m:t>2.40</m:t>
                        </m:r>
                      </m:den>
                    </m:f>
                    <m:r>
                      <a:rPr lang="en-US" sz="2000" b="0" i="0" smtClean="0">
                        <a:latin typeface="Cambria Math" panose="02040503050406030204" pitchFamily="18" charset="0"/>
                      </a:rPr>
                      <m:t>=49.0</m:t>
                    </m:r>
                    <m:r>
                      <m:rPr>
                        <m:sty m:val="p"/>
                      </m:rPr>
                      <a:rPr lang="en-US" sz="2000" b="0" i="0" smtClean="0">
                        <a:latin typeface="Cambria Math" panose="02040503050406030204" pitchFamily="18" charset="0"/>
                      </a:rPr>
                      <m:t>kW</m:t>
                    </m:r>
                  </m:oMath>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1448168" y="5257800"/>
                <a:ext cx="6324232" cy="489942"/>
              </a:xfrm>
              <a:prstGeom prst="rect">
                <a:avLst/>
              </a:prstGeom>
              <a:blipFill>
                <a:blip r:embed="rId4"/>
                <a:stretch>
                  <a:fillRect l="-2405" r="-200" b="-12500"/>
                </a:stretch>
              </a:blipFill>
            </p:spPr>
            <p:txBody>
              <a:bodyPr/>
              <a:lstStyle/>
              <a:p>
                <a:r>
                  <a:rPr lang="en-US">
                    <a:noFill/>
                  </a:rPr>
                  <a:t> </a:t>
                </a:r>
              </a:p>
            </p:txBody>
          </p:sp>
        </mc:Fallback>
      </mc:AlternateContent>
      <p:sp>
        <p:nvSpPr>
          <p:cNvPr id="11" name="Text Placeholder 4">
            <a:extLst>
              <a:ext uri="{FF2B5EF4-FFF2-40B4-BE49-F238E27FC236}">
                <a16:creationId xmlns:a16="http://schemas.microsoft.com/office/drawing/2014/main" id="{AE610F54-15C7-42E2-9FF7-4992647D9355}"/>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901389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003" y="685800"/>
            <a:ext cx="8247993" cy="5447645"/>
          </a:xfrm>
          <a:prstGeom prst="rect">
            <a:avLst/>
          </a:prstGeom>
          <a:noFill/>
        </p:spPr>
        <p:txBody>
          <a:bodyPr wrap="square" rtlCol="0">
            <a:spAutoFit/>
          </a:bodyPr>
          <a:lstStyle/>
          <a:p>
            <a:r>
              <a:rPr lang="en-US" dirty="0"/>
              <a:t>In order to describe the changing load, the following terms are defined:</a:t>
            </a:r>
          </a:p>
          <a:p>
            <a:r>
              <a:rPr lang="en-US" sz="2000" dirty="0"/>
              <a:t>1.</a:t>
            </a:r>
            <a:r>
              <a:rPr lang="zh-CN" altLang="en-US" sz="2000" dirty="0"/>
              <a:t> </a:t>
            </a:r>
            <a:r>
              <a:rPr lang="en-US" sz="2000" b="1" dirty="0"/>
              <a:t>Demand</a:t>
            </a:r>
          </a:p>
          <a:p>
            <a:pPr lvl="1"/>
            <a:r>
              <a:rPr lang="en-US" sz="2000" dirty="0"/>
              <a:t>a.	Load averaged over a specific period of time</a:t>
            </a:r>
          </a:p>
          <a:p>
            <a:pPr lvl="1"/>
            <a:r>
              <a:rPr lang="en-US" sz="2000" dirty="0"/>
              <a:t>b.	Load can be kW, </a:t>
            </a:r>
            <a:r>
              <a:rPr lang="en-US" sz="2000" dirty="0" err="1"/>
              <a:t>kvar</a:t>
            </a:r>
            <a:r>
              <a:rPr lang="en-US" sz="2000" dirty="0"/>
              <a:t>, kVA, or </a:t>
            </a:r>
            <a:r>
              <a:rPr lang="en-US" altLang="zh-CN" sz="2000" dirty="0"/>
              <a:t>V</a:t>
            </a:r>
            <a:r>
              <a:rPr lang="en-US" sz="2000" dirty="0"/>
              <a:t>A</a:t>
            </a:r>
          </a:p>
          <a:p>
            <a:pPr lvl="1"/>
            <a:r>
              <a:rPr lang="en-US" sz="2000" dirty="0"/>
              <a:t>c.	Must include the time interval</a:t>
            </a:r>
          </a:p>
          <a:p>
            <a:pPr lvl="1"/>
            <a:r>
              <a:rPr lang="en-US" sz="2000" dirty="0"/>
              <a:t>d.	Example: The 15 min kW demand is 100 kW</a:t>
            </a:r>
          </a:p>
          <a:p>
            <a:r>
              <a:rPr lang="en-US" sz="2000" dirty="0"/>
              <a:t>2.</a:t>
            </a:r>
            <a:r>
              <a:rPr lang="zh-CN" altLang="en-US" sz="2000" dirty="0"/>
              <a:t> </a:t>
            </a:r>
            <a:r>
              <a:rPr lang="en-US" sz="2000" b="1" dirty="0"/>
              <a:t>Maximum demand</a:t>
            </a:r>
          </a:p>
          <a:p>
            <a:pPr lvl="1"/>
            <a:r>
              <a:rPr lang="en-US" sz="2000" dirty="0"/>
              <a:t>a.	Greatest of all demands that occur during a specific time</a:t>
            </a:r>
          </a:p>
          <a:p>
            <a:pPr lvl="1"/>
            <a:r>
              <a:rPr lang="en-US" sz="2000" dirty="0"/>
              <a:t>b.	Must include demand interval, period, and units</a:t>
            </a:r>
          </a:p>
          <a:p>
            <a:pPr lvl="1"/>
            <a:r>
              <a:rPr lang="en-US" sz="2000" dirty="0"/>
              <a:t>c.	Example: The 15 min maximum kW demand for the week was 150 kW</a:t>
            </a:r>
          </a:p>
          <a:p>
            <a:r>
              <a:rPr lang="en-US" sz="2000" dirty="0"/>
              <a:t>3.</a:t>
            </a:r>
            <a:r>
              <a:rPr lang="zh-CN" altLang="en-US" sz="2000" dirty="0"/>
              <a:t> </a:t>
            </a:r>
            <a:r>
              <a:rPr lang="en-US" sz="2000" b="1" dirty="0"/>
              <a:t>Average demand</a:t>
            </a:r>
          </a:p>
          <a:p>
            <a:pPr lvl="1"/>
            <a:r>
              <a:rPr lang="en-US" sz="2000" dirty="0"/>
              <a:t>a.	The average of the demands over a specified period (day, week, month, etc.)</a:t>
            </a:r>
          </a:p>
          <a:p>
            <a:pPr lvl="1"/>
            <a:r>
              <a:rPr lang="en-US" sz="2000" dirty="0"/>
              <a:t>b.	Must include demand interval, period, and units</a:t>
            </a:r>
          </a:p>
          <a:p>
            <a:pPr lvl="1"/>
            <a:r>
              <a:rPr lang="en-US" sz="2000" dirty="0"/>
              <a:t>c.	Example: The 15 min average kW demand for the month was 350 kW</a:t>
            </a:r>
          </a:p>
        </p:txBody>
      </p:sp>
      <p:sp>
        <p:nvSpPr>
          <p:cNvPr id="3" name="Rectangle 2"/>
          <p:cNvSpPr/>
          <p:nvPr/>
        </p:nvSpPr>
        <p:spPr>
          <a:xfrm>
            <a:off x="438807" y="152400"/>
            <a:ext cx="2494594"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Definitions</a:t>
            </a:r>
          </a:p>
        </p:txBody>
      </p:sp>
      <p:sp>
        <p:nvSpPr>
          <p:cNvPr id="2" name="Slide Number Placeholder 1">
            <a:extLst>
              <a:ext uri="{FF2B5EF4-FFF2-40B4-BE49-F238E27FC236}">
                <a16:creationId xmlns:a16="http://schemas.microsoft.com/office/drawing/2014/main" id="{C9471EB2-1324-AF45-B79D-D35D779019E9}"/>
              </a:ext>
            </a:extLst>
          </p:cNvPr>
          <p:cNvSpPr>
            <a:spLocks noGrp="1"/>
          </p:cNvSpPr>
          <p:nvPr>
            <p:ph type="sldNum" sz="quarter" idx="12"/>
          </p:nvPr>
        </p:nvSpPr>
        <p:spPr/>
        <p:txBody>
          <a:bodyPr/>
          <a:lstStyle/>
          <a:p>
            <a:fld id="{5B7A2384-8C5D-49F6-8259-B9A64ECD4852}" type="slidenum">
              <a:rPr lang="en-US" smtClean="0"/>
              <a:t>3</a:t>
            </a:fld>
            <a:endParaRPr lang="en-US"/>
          </a:p>
        </p:txBody>
      </p:sp>
      <p:sp>
        <p:nvSpPr>
          <p:cNvPr id="5" name="Text Placeholder 4">
            <a:extLst>
              <a:ext uri="{FF2B5EF4-FFF2-40B4-BE49-F238E27FC236}">
                <a16:creationId xmlns:a16="http://schemas.microsoft.com/office/drawing/2014/main" id="{7026FF2F-91C4-42D8-B904-80444C4B9C9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369057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1</a:t>
            </a:r>
          </a:p>
        </p:txBody>
      </p:sp>
      <p:sp>
        <p:nvSpPr>
          <p:cNvPr id="4" name="Slide Number Placeholder 3">
            <a:extLst>
              <a:ext uri="{FF2B5EF4-FFF2-40B4-BE49-F238E27FC236}">
                <a16:creationId xmlns:a16="http://schemas.microsoft.com/office/drawing/2014/main" id="{B40C6CF7-91AA-3A42-A92F-BF8D1B2300EF}"/>
              </a:ext>
            </a:extLst>
          </p:cNvPr>
          <p:cNvSpPr>
            <a:spLocks noGrp="1"/>
          </p:cNvSpPr>
          <p:nvPr>
            <p:ph type="sldNum" sz="quarter" idx="12"/>
          </p:nvPr>
        </p:nvSpPr>
        <p:spPr/>
        <p:txBody>
          <a:bodyPr/>
          <a:lstStyle/>
          <a:p>
            <a:fld id="{5B7A2384-8C5D-49F6-8259-B9A64ECD4852}" type="slidenum">
              <a:rPr lang="en-US" smtClean="0"/>
              <a:t>30</a:t>
            </a:fld>
            <a:endParaRPr lang="en-US"/>
          </a:p>
        </p:txBody>
      </p:sp>
      <p:sp>
        <p:nvSpPr>
          <p:cNvPr id="12" name="TextBox 11"/>
          <p:cNvSpPr txBox="1"/>
          <p:nvPr/>
        </p:nvSpPr>
        <p:spPr>
          <a:xfrm>
            <a:off x="244430" y="1253489"/>
            <a:ext cx="4403770" cy="400110"/>
          </a:xfrm>
          <a:prstGeom prst="rect">
            <a:avLst/>
          </a:prstGeom>
          <a:noFill/>
        </p:spPr>
        <p:txBody>
          <a:bodyPr wrap="none" rtlCol="0">
            <a:spAutoFit/>
          </a:bodyPr>
          <a:lstStyle/>
          <a:p>
            <a:r>
              <a:rPr lang="en-US" sz="2000" b="1" dirty="0"/>
              <a:t>What size should the transformers be?</a:t>
            </a:r>
          </a:p>
        </p:txBody>
      </p:sp>
      <p:sp>
        <p:nvSpPr>
          <p:cNvPr id="13" name="TextBox 12"/>
          <p:cNvSpPr txBox="1"/>
          <p:nvPr/>
        </p:nvSpPr>
        <p:spPr>
          <a:xfrm>
            <a:off x="549230" y="1733490"/>
            <a:ext cx="3670172" cy="400110"/>
          </a:xfrm>
          <a:prstGeom prst="rect">
            <a:avLst/>
          </a:prstGeom>
          <a:noFill/>
        </p:spPr>
        <p:txBody>
          <a:bodyPr wrap="none" rtlCol="0">
            <a:spAutoFit/>
          </a:bodyPr>
          <a:lstStyle/>
          <a:p>
            <a:r>
              <a:rPr lang="en-US" sz="2000" dirty="0"/>
              <a:t>Choose from 25, 37.5, or 50 kVA.</a:t>
            </a:r>
          </a:p>
        </p:txBody>
      </p:sp>
      <p:pic>
        <p:nvPicPr>
          <p:cNvPr id="3" name="Picture 2"/>
          <p:cNvPicPr>
            <a:picLocks noChangeAspect="1"/>
          </p:cNvPicPr>
          <p:nvPr/>
        </p:nvPicPr>
        <p:blipFill>
          <a:blip r:embed="rId2"/>
          <a:stretch>
            <a:fillRect/>
          </a:stretch>
        </p:blipFill>
        <p:spPr>
          <a:xfrm>
            <a:off x="5329129" y="1143000"/>
            <a:ext cx="3642362" cy="1138238"/>
          </a:xfrm>
          <a:prstGeom prst="rect">
            <a:avLst/>
          </a:prstGeom>
        </p:spPr>
      </p:pic>
      <p:sp>
        <p:nvSpPr>
          <p:cNvPr id="9" name="Rectangle 8"/>
          <p:cNvSpPr/>
          <p:nvPr/>
        </p:nvSpPr>
        <p:spPr>
          <a:xfrm>
            <a:off x="155984" y="2362200"/>
            <a:ext cx="8896577" cy="1015663"/>
          </a:xfrm>
          <a:prstGeom prst="rect">
            <a:avLst/>
          </a:prstGeom>
        </p:spPr>
        <p:txBody>
          <a:bodyPr wrap="square">
            <a:spAutoFit/>
          </a:bodyPr>
          <a:lstStyle/>
          <a:p>
            <a:pPr algn="just"/>
            <a:r>
              <a:rPr lang="en-US" sz="2000" dirty="0">
                <a:solidFill>
                  <a:srgbClr val="000000"/>
                </a:solidFill>
              </a:rPr>
              <a:t>Based upon the 15 min maximum kW diversified demand on each transformer and an assumed power factor of </a:t>
            </a:r>
            <a:r>
              <a:rPr lang="en-US" sz="2000" b="1" dirty="0">
                <a:solidFill>
                  <a:srgbClr val="000000"/>
                </a:solidFill>
              </a:rPr>
              <a:t>0.9</a:t>
            </a:r>
            <a:r>
              <a:rPr lang="en-US" sz="2000" dirty="0">
                <a:solidFill>
                  <a:srgbClr val="000000"/>
                </a:solidFill>
              </a:rPr>
              <a:t>, the 15 min maximum kVA diversified demand on each transformer would be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6" name="TextBox 15"/>
              <p:cNvSpPr txBox="1"/>
              <p:nvPr/>
            </p:nvSpPr>
            <p:spPr>
              <a:xfrm>
                <a:off x="2569367" y="3383969"/>
                <a:ext cx="4220899" cy="437171"/>
              </a:xfrm>
              <a:prstGeom prst="rect">
                <a:avLst/>
              </a:prstGeom>
              <a:noFill/>
            </p:spPr>
            <p:txBody>
              <a:bodyPr wrap="none" lIns="0" tIns="0" rIns="0" bIns="0" rtlCol="0">
                <a:spAutoFit/>
              </a:bodyPr>
              <a:lstStyle/>
              <a:p>
                <a:r>
                  <a:rPr lang="en-US" sz="2000" dirty="0"/>
                  <a:t>Max._kVA._d</a:t>
                </a:r>
                <a14:m>
                  <m:oMath xmlns:m="http://schemas.openxmlformats.org/officeDocument/2006/math">
                    <m:r>
                      <m:rPr>
                        <m:sty m:val="p"/>
                      </m:rPr>
                      <a:rPr lang="en-US" sz="2000" b="0" i="0" smtClean="0">
                        <a:latin typeface="Cambria Math" panose="02040503050406030204" pitchFamily="18" charset="0"/>
                      </a:rPr>
                      <m:t>emand</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T</m:t>
                    </m:r>
                    <m:r>
                      <a:rPr lang="en-US" sz="2000" b="0" i="0" smtClean="0">
                        <a:latin typeface="Cambria Math" panose="02040503050406030204" pitchFamily="18" charset="0"/>
                      </a:rPr>
                      <m:t>1)=</m:t>
                    </m:r>
                    <m:f>
                      <m:fPr>
                        <m:ctrlPr>
                          <a:rPr lang="en-US" sz="2000" b="0" i="1" smtClean="0">
                            <a:latin typeface="Cambria Math" panose="02040503050406030204" pitchFamily="18" charset="0"/>
                          </a:rPr>
                        </m:ctrlPr>
                      </m:fPr>
                      <m:num>
                        <m:r>
                          <a:rPr lang="en-US" sz="2000" b="0" i="0" smtClean="0">
                            <a:latin typeface="Cambria Math" panose="02040503050406030204" pitchFamily="18" charset="0"/>
                          </a:rPr>
                          <m:t>30.3</m:t>
                        </m:r>
                      </m:num>
                      <m:den>
                        <m:r>
                          <a:rPr lang="en-US" sz="2000" b="0" i="0" smtClean="0">
                            <a:latin typeface="Cambria Math" panose="02040503050406030204" pitchFamily="18" charset="0"/>
                          </a:rPr>
                          <m:t>0.9</m:t>
                        </m:r>
                      </m:den>
                    </m:f>
                    <m:r>
                      <a:rPr lang="en-US" sz="2000" b="0" i="0" smtClean="0">
                        <a:latin typeface="Cambria Math" panose="02040503050406030204" pitchFamily="18" charset="0"/>
                      </a:rPr>
                      <m:t>=33.7</m:t>
                    </m:r>
                  </m:oMath>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569367" y="3383969"/>
                <a:ext cx="4220899" cy="437171"/>
              </a:xfrm>
              <a:prstGeom prst="rect">
                <a:avLst/>
              </a:prstGeom>
              <a:blipFill>
                <a:blip r:embed="rId3"/>
                <a:stretch>
                  <a:fillRect l="-3608" t="-4167" b="-19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477034" y="3882118"/>
                <a:ext cx="4405565" cy="533929"/>
              </a:xfrm>
              <a:prstGeom prst="rect">
                <a:avLst/>
              </a:prstGeom>
            </p:spPr>
            <p:txBody>
              <a:bodyPr wrap="none">
                <a:spAutoFit/>
              </a:bodyPr>
              <a:lstStyle/>
              <a:p>
                <a:r>
                  <a:rPr lang="en-US" sz="2000" dirty="0"/>
                  <a:t>Max._kVA._d</a:t>
                </a:r>
                <a14:m>
                  <m:oMath xmlns:m="http://schemas.openxmlformats.org/officeDocument/2006/math">
                    <m:r>
                      <m:rPr>
                        <m:sty m:val="p"/>
                      </m:rPr>
                      <a:rPr lang="en-US" sz="2000">
                        <a:latin typeface="Cambria Math" panose="02040503050406030204" pitchFamily="18" charset="0"/>
                      </a:rPr>
                      <m:t>emand</m:t>
                    </m:r>
                    <m:r>
                      <a:rPr lang="en-US" sz="2000">
                        <a:latin typeface="Cambria Math" panose="02040503050406030204" pitchFamily="18" charset="0"/>
                      </a:rPr>
                      <m:t>(</m:t>
                    </m:r>
                    <m:r>
                      <m:rPr>
                        <m:sty m:val="p"/>
                      </m:rPr>
                      <a:rPr lang="en-US" sz="2000">
                        <a:latin typeface="Cambria Math" panose="02040503050406030204" pitchFamily="18" charset="0"/>
                      </a:rPr>
                      <m:t>T</m:t>
                    </m:r>
                    <m:r>
                      <a:rPr lang="en-US" sz="2000" b="0" i="0" smtClean="0">
                        <a:latin typeface="Cambria Math" panose="02040503050406030204" pitchFamily="18" charset="0"/>
                      </a:rPr>
                      <m:t>2</m:t>
                    </m:r>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3</m:t>
                        </m:r>
                        <m:r>
                          <a:rPr lang="en-US" sz="2000" b="0" i="0" smtClean="0">
                            <a:latin typeface="Cambria Math" panose="02040503050406030204" pitchFamily="18" charset="0"/>
                          </a:rPr>
                          <m:t>5.5</m:t>
                        </m:r>
                      </m:num>
                      <m:den>
                        <m:r>
                          <a:rPr lang="en-US" sz="2000">
                            <a:latin typeface="Cambria Math" panose="02040503050406030204" pitchFamily="18" charset="0"/>
                          </a:rPr>
                          <m:t>0.9</m:t>
                        </m:r>
                      </m:den>
                    </m:f>
                    <m:r>
                      <a:rPr lang="en-US" sz="2000">
                        <a:latin typeface="Cambria Math" panose="02040503050406030204" pitchFamily="18" charset="0"/>
                      </a:rPr>
                      <m:t>=3</m:t>
                    </m:r>
                    <m:r>
                      <a:rPr lang="en-US" sz="2000" b="0" i="0" smtClean="0">
                        <a:latin typeface="Cambria Math" panose="02040503050406030204" pitchFamily="18" charset="0"/>
                      </a:rPr>
                      <m:t>9.4</m:t>
                    </m:r>
                  </m:oMath>
                </a14:m>
                <a:endParaRPr lang="en-US" sz="2000" dirty="0"/>
              </a:p>
            </p:txBody>
          </p:sp>
        </mc:Choice>
        <mc:Fallback xmlns="">
          <p:sp>
            <p:nvSpPr>
              <p:cNvPr id="14" name="Rectangle 13"/>
              <p:cNvSpPr>
                <a:spLocks noRot="1" noChangeAspect="1" noMove="1" noResize="1" noEditPoints="1" noAdjustHandles="1" noChangeArrowheads="1" noChangeShapeType="1" noTextEdit="1"/>
              </p:cNvSpPr>
              <p:nvPr/>
            </p:nvSpPr>
            <p:spPr>
              <a:xfrm>
                <a:off x="2477034" y="3882118"/>
                <a:ext cx="4405565" cy="533929"/>
              </a:xfrm>
              <a:prstGeom prst="rect">
                <a:avLst/>
              </a:prstGeom>
              <a:blipFill>
                <a:blip r:embed="rId4"/>
                <a:stretch>
                  <a:fillRect l="-1383"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498055" y="4457549"/>
                <a:ext cx="4399153" cy="529504"/>
              </a:xfrm>
              <a:prstGeom prst="rect">
                <a:avLst/>
              </a:prstGeom>
            </p:spPr>
            <p:txBody>
              <a:bodyPr wrap="none">
                <a:spAutoFit/>
              </a:bodyPr>
              <a:lstStyle/>
              <a:p>
                <a:r>
                  <a:rPr lang="en-US" sz="2000" dirty="0"/>
                  <a:t>Max._kVA._d</a:t>
                </a:r>
                <a14:m>
                  <m:oMath xmlns:m="http://schemas.openxmlformats.org/officeDocument/2006/math">
                    <m:r>
                      <m:rPr>
                        <m:sty m:val="p"/>
                      </m:rPr>
                      <a:rPr lang="en-US" sz="2000">
                        <a:latin typeface="Cambria Math" panose="02040503050406030204" pitchFamily="18" charset="0"/>
                      </a:rPr>
                      <m:t>emand</m:t>
                    </m:r>
                    <m:r>
                      <a:rPr lang="en-US" sz="2000">
                        <a:latin typeface="Cambria Math" panose="02040503050406030204" pitchFamily="18" charset="0"/>
                      </a:rPr>
                      <m:t>(</m:t>
                    </m:r>
                    <m:r>
                      <m:rPr>
                        <m:sty m:val="p"/>
                      </m:rPr>
                      <a:rPr lang="en-US" sz="2000">
                        <a:latin typeface="Cambria Math" panose="02040503050406030204" pitchFamily="18" charset="0"/>
                      </a:rPr>
                      <m:t>T</m:t>
                    </m:r>
                    <m:r>
                      <a:rPr lang="en-US" sz="2000" b="0" i="0" smtClean="0">
                        <a:latin typeface="Cambria Math" panose="02040503050406030204" pitchFamily="18" charset="0"/>
                      </a:rPr>
                      <m:t>3</m:t>
                    </m:r>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b="0" i="0" smtClean="0">
                            <a:latin typeface="Cambria Math" panose="02040503050406030204" pitchFamily="18" charset="0"/>
                          </a:rPr>
                          <m:t>49.0</m:t>
                        </m:r>
                      </m:num>
                      <m:den>
                        <m:r>
                          <a:rPr lang="en-US" sz="2000">
                            <a:latin typeface="Cambria Math" panose="02040503050406030204" pitchFamily="18" charset="0"/>
                          </a:rPr>
                          <m:t>0.9</m:t>
                        </m:r>
                      </m:den>
                    </m:f>
                    <m:r>
                      <a:rPr lang="en-US" sz="2000">
                        <a:latin typeface="Cambria Math" panose="02040503050406030204" pitchFamily="18" charset="0"/>
                      </a:rPr>
                      <m:t>=</m:t>
                    </m:r>
                    <m:r>
                      <a:rPr lang="en-US" sz="2000" b="0" i="0" smtClean="0">
                        <a:latin typeface="Cambria Math" panose="02040503050406030204" pitchFamily="18" charset="0"/>
                      </a:rPr>
                      <m:t>54.4</m:t>
                    </m:r>
                  </m:oMath>
                </a14:m>
                <a:endParaRPr lang="en-US" sz="2000" dirty="0"/>
              </a:p>
            </p:txBody>
          </p:sp>
        </mc:Choice>
        <mc:Fallback xmlns="">
          <p:sp>
            <p:nvSpPr>
              <p:cNvPr id="17" name="Rectangle 16"/>
              <p:cNvSpPr>
                <a:spLocks noRot="1" noChangeAspect="1" noMove="1" noResize="1" noEditPoints="1" noAdjustHandles="1" noChangeArrowheads="1" noChangeShapeType="1" noTextEdit="1"/>
              </p:cNvSpPr>
              <p:nvPr/>
            </p:nvSpPr>
            <p:spPr>
              <a:xfrm>
                <a:off x="2498055" y="4457549"/>
                <a:ext cx="4399153" cy="529504"/>
              </a:xfrm>
              <a:prstGeom prst="rect">
                <a:avLst/>
              </a:prstGeom>
              <a:blipFill>
                <a:blip r:embed="rId5"/>
                <a:stretch>
                  <a:fillRect l="-1526" b="-6897"/>
                </a:stretch>
              </a:blipFill>
            </p:spPr>
            <p:txBody>
              <a:bodyPr/>
              <a:lstStyle/>
              <a:p>
                <a:r>
                  <a:rPr lang="en-US">
                    <a:noFill/>
                  </a:rPr>
                  <a:t> </a:t>
                </a:r>
              </a:p>
            </p:txBody>
          </p:sp>
        </mc:Fallback>
      </mc:AlternateContent>
      <p:sp>
        <p:nvSpPr>
          <p:cNvPr id="18" name="Rectangle 17"/>
          <p:cNvSpPr/>
          <p:nvPr/>
        </p:nvSpPr>
        <p:spPr>
          <a:xfrm>
            <a:off x="162910" y="5172670"/>
            <a:ext cx="8896576" cy="923330"/>
          </a:xfrm>
          <a:prstGeom prst="rect">
            <a:avLst/>
          </a:prstGeom>
        </p:spPr>
        <p:txBody>
          <a:bodyPr wrap="square">
            <a:spAutoFit/>
          </a:bodyPr>
          <a:lstStyle/>
          <a:p>
            <a:pPr algn="just"/>
            <a:r>
              <a:rPr lang="en-US" sz="1800" dirty="0">
                <a:solidFill>
                  <a:srgbClr val="000000"/>
                </a:solidFill>
              </a:rPr>
              <a:t>The kVA ratings selected for the three transformers would be 25, 37.5, and 50 kVA, respectively. With those selections, only transformer T1 would experience a significant maximum kVA demand greater than its rating (135%).</a:t>
            </a:r>
            <a:endParaRPr lang="en-US" sz="1800" dirty="0">
              <a:solidFill>
                <a:srgbClr val="000000"/>
              </a:solidFill>
              <a:effectLst/>
            </a:endParaRPr>
          </a:p>
        </p:txBody>
      </p:sp>
      <p:sp>
        <p:nvSpPr>
          <p:cNvPr id="15" name="Text Placeholder 4">
            <a:extLst>
              <a:ext uri="{FF2B5EF4-FFF2-40B4-BE49-F238E27FC236}">
                <a16:creationId xmlns:a16="http://schemas.microsoft.com/office/drawing/2014/main" id="{7D92B8FE-3C78-47AE-A5B5-5D34DAC64DB0}"/>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913749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1</a:t>
            </a:r>
          </a:p>
        </p:txBody>
      </p:sp>
      <p:sp>
        <p:nvSpPr>
          <p:cNvPr id="4" name="Slide Number Placeholder 3">
            <a:extLst>
              <a:ext uri="{FF2B5EF4-FFF2-40B4-BE49-F238E27FC236}">
                <a16:creationId xmlns:a16="http://schemas.microsoft.com/office/drawing/2014/main" id="{B2AC5DA6-A83C-7A4E-961F-7C9F9313279A}"/>
              </a:ext>
            </a:extLst>
          </p:cNvPr>
          <p:cNvSpPr>
            <a:spLocks noGrp="1"/>
          </p:cNvSpPr>
          <p:nvPr>
            <p:ph type="sldNum" sz="quarter" idx="12"/>
          </p:nvPr>
        </p:nvSpPr>
        <p:spPr/>
        <p:txBody>
          <a:bodyPr/>
          <a:lstStyle/>
          <a:p>
            <a:fld id="{5B7A2384-8C5D-49F6-8259-B9A64ECD4852}" type="slidenum">
              <a:rPr lang="en-US" smtClean="0"/>
              <a:t>31</a:t>
            </a:fld>
            <a:endParaRPr lang="en-US"/>
          </a:p>
        </p:txBody>
      </p:sp>
      <p:sp>
        <p:nvSpPr>
          <p:cNvPr id="15" name="TextBox 14"/>
          <p:cNvSpPr txBox="1"/>
          <p:nvPr/>
        </p:nvSpPr>
        <p:spPr>
          <a:xfrm>
            <a:off x="364303" y="795996"/>
            <a:ext cx="8516938" cy="707886"/>
          </a:xfrm>
          <a:prstGeom prst="rect">
            <a:avLst/>
          </a:prstGeom>
          <a:noFill/>
        </p:spPr>
        <p:txBody>
          <a:bodyPr wrap="square" rtlCol="0">
            <a:spAutoFit/>
          </a:bodyPr>
          <a:lstStyle/>
          <a:p>
            <a:pPr algn="just"/>
            <a:r>
              <a:rPr lang="en-US" sz="2000" dirty="0"/>
              <a:t>Q2: Determine the 15 min </a:t>
            </a:r>
            <a:r>
              <a:rPr lang="en-US" sz="2000" dirty="0" err="1"/>
              <a:t>noncoincident</a:t>
            </a:r>
            <a:r>
              <a:rPr lang="en-US" sz="2000" dirty="0"/>
              <a:t> maximum kW demand and 15 min maximum diversified kW demand for each of the line segments</a:t>
            </a:r>
          </a:p>
        </p:txBody>
      </p:sp>
      <p:sp>
        <p:nvSpPr>
          <p:cNvPr id="3" name="Rectangle 2"/>
          <p:cNvSpPr/>
          <p:nvPr/>
        </p:nvSpPr>
        <p:spPr>
          <a:xfrm>
            <a:off x="398462" y="1524000"/>
            <a:ext cx="8593137" cy="1015663"/>
          </a:xfrm>
          <a:prstGeom prst="rect">
            <a:avLst/>
          </a:prstGeom>
        </p:spPr>
        <p:txBody>
          <a:bodyPr wrap="square">
            <a:spAutoFit/>
          </a:bodyPr>
          <a:lstStyle/>
          <a:p>
            <a:pPr algn="just"/>
            <a:r>
              <a:rPr lang="en-US" sz="2000" i="1" dirty="0">
                <a:solidFill>
                  <a:srgbClr val="000000"/>
                </a:solidFill>
              </a:rPr>
              <a:t>Segment N1 to N2</a:t>
            </a:r>
            <a:r>
              <a:rPr lang="en-US" sz="2000" dirty="0">
                <a:solidFill>
                  <a:srgbClr val="000000"/>
                </a:solidFill>
              </a:rPr>
              <a:t>:</a:t>
            </a:r>
          </a:p>
          <a:p>
            <a:pPr algn="just"/>
            <a:r>
              <a:rPr lang="en-US" sz="2000" dirty="0">
                <a:solidFill>
                  <a:srgbClr val="000000"/>
                </a:solidFill>
              </a:rPr>
              <a:t>The maximum </a:t>
            </a:r>
            <a:r>
              <a:rPr lang="en-US" sz="2000" dirty="0" err="1">
                <a:solidFill>
                  <a:srgbClr val="000000"/>
                </a:solidFill>
              </a:rPr>
              <a:t>noncoincident</a:t>
            </a:r>
            <a:r>
              <a:rPr lang="en-US" sz="2000" dirty="0">
                <a:solidFill>
                  <a:srgbClr val="000000"/>
                </a:solidFill>
              </a:rPr>
              <a:t> kW demand is the sum of the maximum demands of all 18 customers.</a:t>
            </a:r>
          </a:p>
        </p:txBody>
      </p:sp>
      <mc:AlternateContent xmlns:mc="http://schemas.openxmlformats.org/markup-compatibility/2006" xmlns:a14="http://schemas.microsoft.com/office/drawing/2010/main">
        <mc:Choice Requires="a14">
          <p:sp>
            <p:nvSpPr>
              <p:cNvPr id="11" name="TextBox 10"/>
              <p:cNvSpPr txBox="1"/>
              <p:nvPr/>
            </p:nvSpPr>
            <p:spPr>
              <a:xfrm>
                <a:off x="1600200" y="2667000"/>
                <a:ext cx="6447278" cy="307777"/>
              </a:xfrm>
              <a:prstGeom prst="rect">
                <a:avLst/>
              </a:prstGeom>
              <a:noFill/>
            </p:spPr>
            <p:txBody>
              <a:bodyPr wrap="none" lIns="0" tIns="0" rIns="0" bIns="0" rtlCol="0">
                <a:spAutoFit/>
              </a:bodyPr>
              <a:lstStyle/>
              <a:p>
                <a:r>
                  <a:rPr lang="en-US" sz="2000" dirty="0"/>
                  <a:t>Noncoin._</a:t>
                </a:r>
                <a:r>
                  <a:rPr lang="en-US" sz="2000" dirty="0" err="1"/>
                  <a:t>max._d</a:t>
                </a:r>
                <a14:m>
                  <m:oMath xmlns:m="http://schemas.openxmlformats.org/officeDocument/2006/math">
                    <m:r>
                      <m:rPr>
                        <m:sty m:val="p"/>
                      </m:rPr>
                      <a:rPr lang="en-US" sz="2000" b="0" i="0" smtClean="0">
                        <a:latin typeface="Cambria Math" panose="02040503050406030204" pitchFamily="18" charset="0"/>
                      </a:rPr>
                      <m:t>emand</m:t>
                    </m:r>
                    <m:r>
                      <a:rPr lang="en-US" sz="2000" b="0" i="0" smtClean="0">
                        <a:latin typeface="Cambria Math" panose="02040503050406030204" pitchFamily="18" charset="0"/>
                      </a:rPr>
                      <m:t>=66.7+81.6+117.5=265.8</m:t>
                    </m:r>
                    <m:r>
                      <m:rPr>
                        <m:sty m:val="p"/>
                      </m:rPr>
                      <a:rPr lang="en-US" sz="2000" b="0" i="0" smtClean="0">
                        <a:latin typeface="Cambria Math" panose="02040503050406030204" pitchFamily="18" charset="0"/>
                      </a:rPr>
                      <m:t>kW</m:t>
                    </m:r>
                  </m:oMath>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600200" y="2667000"/>
                <a:ext cx="6447278" cy="307777"/>
              </a:xfrm>
              <a:prstGeom prst="rect">
                <a:avLst/>
              </a:prstGeom>
              <a:blipFill>
                <a:blip r:embed="rId2"/>
                <a:stretch>
                  <a:fillRect l="-2460" t="-26000" r="-757" b="-50000"/>
                </a:stretch>
              </a:blipFill>
            </p:spPr>
            <p:txBody>
              <a:bodyPr/>
              <a:lstStyle/>
              <a:p>
                <a:r>
                  <a:rPr lang="en-US">
                    <a:noFill/>
                  </a:rPr>
                  <a:t> </a:t>
                </a:r>
              </a:p>
            </p:txBody>
          </p:sp>
        </mc:Fallback>
      </mc:AlternateContent>
      <p:sp>
        <p:nvSpPr>
          <p:cNvPr id="9" name="Rectangle 8"/>
          <p:cNvSpPr/>
          <p:nvPr/>
        </p:nvSpPr>
        <p:spPr>
          <a:xfrm>
            <a:off x="457200" y="3124200"/>
            <a:ext cx="8534399" cy="707886"/>
          </a:xfrm>
          <a:prstGeom prst="rect">
            <a:avLst/>
          </a:prstGeom>
        </p:spPr>
        <p:txBody>
          <a:bodyPr wrap="square">
            <a:spAutoFit/>
          </a:bodyPr>
          <a:lstStyle/>
          <a:p>
            <a:r>
              <a:rPr lang="en-US" sz="2000" dirty="0">
                <a:solidFill>
                  <a:srgbClr val="000000"/>
                </a:solidFill>
              </a:rPr>
              <a:t>The maximum diversified kW demand is computed by using the DF for 18 customers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4" name="TextBox 13"/>
              <p:cNvSpPr txBox="1"/>
              <p:nvPr/>
            </p:nvSpPr>
            <p:spPr>
              <a:xfrm>
                <a:off x="2743200" y="3673012"/>
                <a:ext cx="4036939" cy="441788"/>
              </a:xfrm>
              <a:prstGeom prst="rect">
                <a:avLst/>
              </a:prstGeom>
              <a:noFill/>
            </p:spPr>
            <p:txBody>
              <a:bodyPr wrap="none" lIns="0" tIns="0" rIns="0" bIns="0" rtlCol="0">
                <a:spAutoFit/>
              </a:bodyPr>
              <a:lstStyle/>
              <a:p>
                <a:r>
                  <a:rPr lang="en-US" sz="2000" dirty="0"/>
                  <a:t>Max._div._d</a:t>
                </a:r>
                <a14:m>
                  <m:oMath xmlns:m="http://schemas.openxmlformats.org/officeDocument/2006/math">
                    <m:r>
                      <m:rPr>
                        <m:sty m:val="p"/>
                      </m:rPr>
                      <a:rPr lang="en-US" sz="2000" b="0" i="0" smtClean="0">
                        <a:latin typeface="Cambria Math" panose="02040503050406030204" pitchFamily="18" charset="0"/>
                      </a:rPr>
                      <m:t>emand</m:t>
                    </m:r>
                    <m:r>
                      <a:rPr lang="en-US" sz="2000" b="0" i="0" smtClean="0">
                        <a:latin typeface="Cambria Math" panose="02040503050406030204" pitchFamily="18" charset="0"/>
                      </a:rPr>
                      <m:t>=</m:t>
                    </m:r>
                    <m:f>
                      <m:fPr>
                        <m:ctrlPr>
                          <a:rPr lang="en-US" sz="2000" i="1">
                            <a:latin typeface="Cambria Math" panose="02040503050406030204" pitchFamily="18" charset="0"/>
                          </a:rPr>
                        </m:ctrlPr>
                      </m:fPr>
                      <m:num>
                        <m:r>
                          <a:rPr lang="en-US" sz="2000" b="0" i="0" smtClean="0">
                            <a:latin typeface="Cambria Math" panose="02040503050406030204" pitchFamily="18" charset="0"/>
                          </a:rPr>
                          <m:t>265.8</m:t>
                        </m:r>
                      </m:num>
                      <m:den>
                        <m:r>
                          <a:rPr lang="en-US" sz="2000" b="0" i="0" smtClean="0">
                            <a:latin typeface="Cambria Math" panose="02040503050406030204" pitchFamily="18" charset="0"/>
                          </a:rPr>
                          <m:t>2.86</m:t>
                        </m:r>
                      </m:den>
                    </m:f>
                    <m:r>
                      <a:rPr lang="en-US" sz="2000" b="0" i="0" smtClean="0">
                        <a:latin typeface="Cambria Math" panose="02040503050406030204" pitchFamily="18" charset="0"/>
                      </a:rPr>
                      <m:t>=92.9</m:t>
                    </m:r>
                    <m:r>
                      <m:rPr>
                        <m:sty m:val="p"/>
                      </m:rPr>
                      <a:rPr lang="en-US" sz="2000" b="0" i="0" smtClean="0">
                        <a:latin typeface="Cambria Math" panose="02040503050406030204" pitchFamily="18" charset="0"/>
                      </a:rPr>
                      <m:t>kW</m:t>
                    </m:r>
                  </m:oMath>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743200" y="3673012"/>
                <a:ext cx="4036939" cy="441788"/>
              </a:xfrm>
              <a:prstGeom prst="rect">
                <a:avLst/>
              </a:prstGeom>
              <a:blipFill>
                <a:blip r:embed="rId3"/>
                <a:stretch>
                  <a:fillRect l="-3776" t="-4167" b="-18056"/>
                </a:stretch>
              </a:blipFill>
            </p:spPr>
            <p:txBody>
              <a:bodyPr/>
              <a:lstStyle/>
              <a:p>
                <a:r>
                  <a:rPr lang="en-US">
                    <a:noFill/>
                  </a:rPr>
                  <a:t> </a:t>
                </a:r>
              </a:p>
            </p:txBody>
          </p:sp>
        </mc:Fallback>
      </mc:AlternateContent>
      <p:pic>
        <p:nvPicPr>
          <p:cNvPr id="16" name="Picture 15"/>
          <p:cNvPicPr>
            <a:picLocks noChangeAspect="1"/>
          </p:cNvPicPr>
          <p:nvPr/>
        </p:nvPicPr>
        <p:blipFill>
          <a:blip r:embed="rId4"/>
          <a:stretch>
            <a:fillRect/>
          </a:stretch>
        </p:blipFill>
        <p:spPr>
          <a:xfrm>
            <a:off x="2194559" y="4419600"/>
            <a:ext cx="5120641" cy="1600200"/>
          </a:xfrm>
          <a:prstGeom prst="rect">
            <a:avLst/>
          </a:prstGeom>
        </p:spPr>
      </p:pic>
      <p:sp>
        <p:nvSpPr>
          <p:cNvPr id="10" name="Text Placeholder 4">
            <a:extLst>
              <a:ext uri="{FF2B5EF4-FFF2-40B4-BE49-F238E27FC236}">
                <a16:creationId xmlns:a16="http://schemas.microsoft.com/office/drawing/2014/main" id="{6EB38FD9-7B68-47A7-8BF1-3B69712A25FD}"/>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281268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337" y="0"/>
            <a:ext cx="82296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1</a:t>
            </a:r>
          </a:p>
        </p:txBody>
      </p:sp>
      <p:sp>
        <p:nvSpPr>
          <p:cNvPr id="4" name="Slide Number Placeholder 3">
            <a:extLst>
              <a:ext uri="{FF2B5EF4-FFF2-40B4-BE49-F238E27FC236}">
                <a16:creationId xmlns:a16="http://schemas.microsoft.com/office/drawing/2014/main" id="{8D709020-9BE0-F14D-96F7-2089A99C8B95}"/>
              </a:ext>
            </a:extLst>
          </p:cNvPr>
          <p:cNvSpPr>
            <a:spLocks noGrp="1"/>
          </p:cNvSpPr>
          <p:nvPr>
            <p:ph type="sldNum" sz="quarter" idx="12"/>
          </p:nvPr>
        </p:nvSpPr>
        <p:spPr/>
        <p:txBody>
          <a:bodyPr/>
          <a:lstStyle/>
          <a:p>
            <a:fld id="{5B7A2384-8C5D-49F6-8259-B9A64ECD4852}" type="slidenum">
              <a:rPr lang="en-US" smtClean="0"/>
              <a:t>32</a:t>
            </a:fld>
            <a:endParaRPr lang="en-US"/>
          </a:p>
        </p:txBody>
      </p:sp>
      <p:sp>
        <p:nvSpPr>
          <p:cNvPr id="15" name="TextBox 14"/>
          <p:cNvSpPr txBox="1"/>
          <p:nvPr/>
        </p:nvSpPr>
        <p:spPr>
          <a:xfrm>
            <a:off x="398462" y="990600"/>
            <a:ext cx="8288337" cy="769441"/>
          </a:xfrm>
          <a:prstGeom prst="rect">
            <a:avLst/>
          </a:prstGeom>
          <a:noFill/>
        </p:spPr>
        <p:txBody>
          <a:bodyPr wrap="square" rtlCol="0">
            <a:spAutoFit/>
          </a:bodyPr>
          <a:lstStyle/>
          <a:p>
            <a:pPr algn="just"/>
            <a:r>
              <a:rPr lang="en-US" sz="2200" dirty="0"/>
              <a:t>Q2: Determine the 15 min </a:t>
            </a:r>
            <a:r>
              <a:rPr lang="en-US" sz="2200" dirty="0" err="1"/>
              <a:t>noncoincident</a:t>
            </a:r>
            <a:r>
              <a:rPr lang="en-US" sz="2200" dirty="0"/>
              <a:t> maximum kW demand and 15 min maximum diversified kW demand for each of the line segments</a:t>
            </a:r>
          </a:p>
        </p:txBody>
      </p:sp>
      <p:sp>
        <p:nvSpPr>
          <p:cNvPr id="3" name="Rectangle 2"/>
          <p:cNvSpPr/>
          <p:nvPr/>
        </p:nvSpPr>
        <p:spPr>
          <a:xfrm>
            <a:off x="398462" y="1752600"/>
            <a:ext cx="8593137" cy="1446550"/>
          </a:xfrm>
          <a:prstGeom prst="rect">
            <a:avLst/>
          </a:prstGeom>
        </p:spPr>
        <p:txBody>
          <a:bodyPr wrap="square">
            <a:spAutoFit/>
          </a:bodyPr>
          <a:lstStyle/>
          <a:p>
            <a:r>
              <a:rPr lang="en-US" sz="2200" i="1" dirty="0"/>
              <a:t>Segment N2 to N3</a:t>
            </a:r>
            <a:r>
              <a:rPr lang="en-US" sz="2200" dirty="0"/>
              <a:t>:</a:t>
            </a:r>
          </a:p>
          <a:p>
            <a:r>
              <a:rPr lang="en-US" sz="2200" dirty="0"/>
              <a:t>This line segment “sees” 13 customers. The </a:t>
            </a:r>
            <a:r>
              <a:rPr lang="en-US" sz="2200" dirty="0" err="1"/>
              <a:t>noncoincident</a:t>
            </a:r>
            <a:r>
              <a:rPr lang="en-US" sz="2200" dirty="0"/>
              <a:t> maximum demand is the sum of customer numbers 6 through 18. The DF for 13 (2.74) is used to compute the maximum diversified kW demand.</a:t>
            </a:r>
          </a:p>
        </p:txBody>
      </p:sp>
      <mc:AlternateContent xmlns:mc="http://schemas.openxmlformats.org/markup-compatibility/2006" xmlns:a14="http://schemas.microsoft.com/office/drawing/2010/main">
        <mc:Choice Requires="a14">
          <p:sp>
            <p:nvSpPr>
              <p:cNvPr id="11" name="TextBox 10"/>
              <p:cNvSpPr txBox="1"/>
              <p:nvPr/>
            </p:nvSpPr>
            <p:spPr>
              <a:xfrm>
                <a:off x="2133598" y="3352800"/>
                <a:ext cx="5498749" cy="338554"/>
              </a:xfrm>
              <a:prstGeom prst="rect">
                <a:avLst/>
              </a:prstGeom>
              <a:noFill/>
            </p:spPr>
            <p:txBody>
              <a:bodyPr wrap="none" lIns="0" tIns="0" rIns="0" bIns="0" rtlCol="0">
                <a:spAutoFit/>
              </a:bodyPr>
              <a:lstStyle/>
              <a:p>
                <a:r>
                  <a:rPr lang="en-US" sz="2200" dirty="0"/>
                  <a:t>Noncoin._d</a:t>
                </a:r>
                <a14:m>
                  <m:oMath xmlns:m="http://schemas.openxmlformats.org/officeDocument/2006/math">
                    <m:r>
                      <m:rPr>
                        <m:sty m:val="p"/>
                      </m:rPr>
                      <a:rPr lang="en-US" sz="2200" b="0" i="0" smtClean="0">
                        <a:latin typeface="Cambria Math" panose="02040503050406030204" pitchFamily="18" charset="0"/>
                      </a:rPr>
                      <m:t>emand</m:t>
                    </m:r>
                    <m:r>
                      <a:rPr lang="en-US" sz="2200" b="0" i="0" smtClean="0">
                        <a:latin typeface="Cambria Math" panose="02040503050406030204" pitchFamily="18" charset="0"/>
                      </a:rPr>
                      <m:t>=81.6+117.5=199.1</m:t>
                    </m:r>
                    <m:r>
                      <m:rPr>
                        <m:sty m:val="p"/>
                      </m:rPr>
                      <a:rPr lang="en-US" sz="2200" b="0" i="0" smtClean="0">
                        <a:latin typeface="Cambria Math" panose="02040503050406030204" pitchFamily="18" charset="0"/>
                      </a:rPr>
                      <m:t>kW</m:t>
                    </m:r>
                  </m:oMath>
                </a14:m>
                <a:endParaRPr lang="en-US" sz="2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133598" y="3352800"/>
                <a:ext cx="5498749" cy="338554"/>
              </a:xfrm>
              <a:prstGeom prst="rect">
                <a:avLst/>
              </a:prstGeom>
              <a:blipFill>
                <a:blip r:embed="rId2"/>
                <a:stretch>
                  <a:fillRect l="-3104" t="-25000" r="-333" b="-482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579495" y="3810000"/>
                <a:ext cx="4375300" cy="479298"/>
              </a:xfrm>
              <a:prstGeom prst="rect">
                <a:avLst/>
              </a:prstGeom>
              <a:noFill/>
            </p:spPr>
            <p:txBody>
              <a:bodyPr wrap="none" lIns="0" tIns="0" rIns="0" bIns="0" rtlCol="0">
                <a:spAutoFit/>
              </a:bodyPr>
              <a:lstStyle/>
              <a:p>
                <a:r>
                  <a:rPr lang="en-US" sz="2200" dirty="0"/>
                  <a:t>Max._div._d</a:t>
                </a:r>
                <a14:m>
                  <m:oMath xmlns:m="http://schemas.openxmlformats.org/officeDocument/2006/math">
                    <m:r>
                      <m:rPr>
                        <m:sty m:val="p"/>
                      </m:rPr>
                      <a:rPr lang="en-US" sz="2200" b="0" i="0" smtClean="0">
                        <a:latin typeface="Cambria Math" panose="02040503050406030204" pitchFamily="18" charset="0"/>
                      </a:rPr>
                      <m:t>emand</m:t>
                    </m:r>
                    <m:r>
                      <a:rPr lang="en-US" sz="2200" b="0" i="0" smtClean="0">
                        <a:latin typeface="Cambria Math" panose="02040503050406030204" pitchFamily="18" charset="0"/>
                      </a:rPr>
                      <m:t>=</m:t>
                    </m:r>
                    <m:f>
                      <m:fPr>
                        <m:ctrlPr>
                          <a:rPr lang="en-US" sz="2200" i="1">
                            <a:latin typeface="Cambria Math" panose="02040503050406030204" pitchFamily="18" charset="0"/>
                          </a:rPr>
                        </m:ctrlPr>
                      </m:fPr>
                      <m:num>
                        <m:r>
                          <a:rPr lang="en-US" sz="2200" b="0" i="0" smtClean="0">
                            <a:latin typeface="Cambria Math" panose="02040503050406030204" pitchFamily="18" charset="0"/>
                          </a:rPr>
                          <m:t>199.1</m:t>
                        </m:r>
                      </m:num>
                      <m:den>
                        <m:r>
                          <a:rPr lang="en-US" sz="2200" b="0" i="0" smtClean="0">
                            <a:latin typeface="Cambria Math" panose="02040503050406030204" pitchFamily="18" charset="0"/>
                          </a:rPr>
                          <m:t>2.74</m:t>
                        </m:r>
                      </m:den>
                    </m:f>
                    <m:r>
                      <a:rPr lang="en-US" sz="2200" b="0" i="0" smtClean="0">
                        <a:latin typeface="Cambria Math" panose="02040503050406030204" pitchFamily="18" charset="0"/>
                      </a:rPr>
                      <m:t>=72.7</m:t>
                    </m:r>
                    <m:r>
                      <m:rPr>
                        <m:sty m:val="p"/>
                      </m:rPr>
                      <a:rPr lang="en-US" sz="2200" b="0" i="0" smtClean="0">
                        <a:latin typeface="Cambria Math" panose="02040503050406030204" pitchFamily="18" charset="0"/>
                      </a:rPr>
                      <m:t>kW</m:t>
                    </m:r>
                  </m:oMath>
                </a14:m>
                <a:endParaRPr lang="en-US" sz="2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579495" y="3810000"/>
                <a:ext cx="4375300" cy="479298"/>
              </a:xfrm>
              <a:prstGeom prst="rect">
                <a:avLst/>
              </a:prstGeom>
              <a:blipFill>
                <a:blip r:embed="rId3"/>
                <a:stretch>
                  <a:fillRect l="-3900" t="-3797" b="-18987"/>
                </a:stretch>
              </a:blipFill>
            </p:spPr>
            <p:txBody>
              <a:bodyPr/>
              <a:lstStyle/>
              <a:p>
                <a:r>
                  <a:rPr lang="en-US">
                    <a:noFill/>
                  </a:rPr>
                  <a:t> </a:t>
                </a:r>
              </a:p>
            </p:txBody>
          </p:sp>
        </mc:Fallback>
      </mc:AlternateContent>
      <p:pic>
        <p:nvPicPr>
          <p:cNvPr id="16" name="Picture 15"/>
          <p:cNvPicPr>
            <a:picLocks noChangeAspect="1"/>
          </p:cNvPicPr>
          <p:nvPr/>
        </p:nvPicPr>
        <p:blipFill>
          <a:blip r:embed="rId4"/>
          <a:stretch>
            <a:fillRect/>
          </a:stretch>
        </p:blipFill>
        <p:spPr>
          <a:xfrm>
            <a:off x="2270759" y="4343400"/>
            <a:ext cx="5120641" cy="1600200"/>
          </a:xfrm>
          <a:prstGeom prst="rect">
            <a:avLst/>
          </a:prstGeom>
        </p:spPr>
      </p:pic>
      <p:sp>
        <p:nvSpPr>
          <p:cNvPr id="9" name="Text Placeholder 4">
            <a:extLst>
              <a:ext uri="{FF2B5EF4-FFF2-40B4-BE49-F238E27FC236}">
                <a16:creationId xmlns:a16="http://schemas.microsoft.com/office/drawing/2014/main" id="{406471AE-2831-404A-BB58-F82AAFA4B99A}"/>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009506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1</a:t>
            </a:r>
          </a:p>
        </p:txBody>
      </p:sp>
      <p:sp>
        <p:nvSpPr>
          <p:cNvPr id="4" name="Slide Number Placeholder 3">
            <a:extLst>
              <a:ext uri="{FF2B5EF4-FFF2-40B4-BE49-F238E27FC236}">
                <a16:creationId xmlns:a16="http://schemas.microsoft.com/office/drawing/2014/main" id="{3EDDA9F8-9745-E84C-9459-FEFABFAF0E90}"/>
              </a:ext>
            </a:extLst>
          </p:cNvPr>
          <p:cNvSpPr>
            <a:spLocks noGrp="1"/>
          </p:cNvSpPr>
          <p:nvPr>
            <p:ph type="sldNum" sz="quarter" idx="12"/>
          </p:nvPr>
        </p:nvSpPr>
        <p:spPr/>
        <p:txBody>
          <a:bodyPr/>
          <a:lstStyle/>
          <a:p>
            <a:fld id="{5B7A2384-8C5D-49F6-8259-B9A64ECD4852}" type="slidenum">
              <a:rPr lang="en-US" smtClean="0"/>
              <a:t>33</a:t>
            </a:fld>
            <a:endParaRPr lang="en-US"/>
          </a:p>
        </p:txBody>
      </p:sp>
      <p:sp>
        <p:nvSpPr>
          <p:cNvPr id="15" name="TextBox 14"/>
          <p:cNvSpPr txBox="1"/>
          <p:nvPr/>
        </p:nvSpPr>
        <p:spPr>
          <a:xfrm>
            <a:off x="398462" y="1139782"/>
            <a:ext cx="8288337" cy="769441"/>
          </a:xfrm>
          <a:prstGeom prst="rect">
            <a:avLst/>
          </a:prstGeom>
          <a:noFill/>
        </p:spPr>
        <p:txBody>
          <a:bodyPr wrap="square" rtlCol="0">
            <a:spAutoFit/>
          </a:bodyPr>
          <a:lstStyle/>
          <a:p>
            <a:pPr algn="just"/>
            <a:r>
              <a:rPr lang="en-US" sz="2200" dirty="0"/>
              <a:t>Q2: Determine the 15 min </a:t>
            </a:r>
            <a:r>
              <a:rPr lang="en-US" sz="2200" dirty="0" err="1"/>
              <a:t>noncoincident</a:t>
            </a:r>
            <a:r>
              <a:rPr lang="en-US" sz="2200" dirty="0"/>
              <a:t> maximum kW demand and 15 min maximum diversified kW demand for each of the line segments</a:t>
            </a:r>
          </a:p>
        </p:txBody>
      </p:sp>
      <p:sp>
        <p:nvSpPr>
          <p:cNvPr id="3" name="Rectangle 2"/>
          <p:cNvSpPr/>
          <p:nvPr/>
        </p:nvSpPr>
        <p:spPr>
          <a:xfrm>
            <a:off x="398462" y="1828800"/>
            <a:ext cx="8593137" cy="1107996"/>
          </a:xfrm>
          <a:prstGeom prst="rect">
            <a:avLst/>
          </a:prstGeom>
        </p:spPr>
        <p:txBody>
          <a:bodyPr wrap="square">
            <a:spAutoFit/>
          </a:bodyPr>
          <a:lstStyle/>
          <a:p>
            <a:r>
              <a:rPr lang="en-US" sz="2200" i="1" dirty="0"/>
              <a:t>Segment N3 to N4</a:t>
            </a:r>
            <a:r>
              <a:rPr lang="en-US" sz="2200" dirty="0"/>
              <a:t>:</a:t>
            </a:r>
          </a:p>
          <a:p>
            <a:r>
              <a:rPr lang="en-US" sz="2200" dirty="0"/>
              <a:t>This line segment “sees” the same </a:t>
            </a:r>
            <a:r>
              <a:rPr lang="en-US" sz="2200" dirty="0" err="1"/>
              <a:t>noncoincident</a:t>
            </a:r>
            <a:r>
              <a:rPr lang="en-US" sz="2200" dirty="0"/>
              <a:t> demand and diversified demand as that of transformer T3.</a:t>
            </a:r>
          </a:p>
        </p:txBody>
      </p:sp>
      <mc:AlternateContent xmlns:mc="http://schemas.openxmlformats.org/markup-compatibility/2006" xmlns:a14="http://schemas.microsoft.com/office/drawing/2010/main">
        <mc:Choice Requires="a14">
          <p:sp>
            <p:nvSpPr>
              <p:cNvPr id="11" name="TextBox 10"/>
              <p:cNvSpPr txBox="1"/>
              <p:nvPr/>
            </p:nvSpPr>
            <p:spPr>
              <a:xfrm>
                <a:off x="2897531" y="2971800"/>
                <a:ext cx="3592778" cy="338554"/>
              </a:xfrm>
              <a:prstGeom prst="rect">
                <a:avLst/>
              </a:prstGeom>
              <a:noFill/>
            </p:spPr>
            <p:txBody>
              <a:bodyPr wrap="none" lIns="0" tIns="0" rIns="0" bIns="0" rtlCol="0">
                <a:spAutoFit/>
              </a:bodyPr>
              <a:lstStyle/>
              <a:p>
                <a:r>
                  <a:rPr lang="en-US" sz="2200" dirty="0"/>
                  <a:t>Noncoin._</a:t>
                </a:r>
                <a:r>
                  <a:rPr lang="en-US" sz="2200" dirty="0" err="1"/>
                  <a:t>d</a:t>
                </a:r>
                <a14:m>
                  <m:oMath xmlns:m="http://schemas.openxmlformats.org/officeDocument/2006/math">
                    <m:r>
                      <m:rPr>
                        <m:sty m:val="p"/>
                      </m:rPr>
                      <a:rPr lang="en-US" sz="2200" b="0" i="0" smtClean="0">
                        <a:latin typeface="Cambria Math" panose="02040503050406030204" pitchFamily="18" charset="0"/>
                      </a:rPr>
                      <m:t>emand</m:t>
                    </m:r>
                    <m:r>
                      <a:rPr lang="en-US" sz="2200" b="0" i="0" smtClean="0">
                        <a:latin typeface="Cambria Math" panose="02040503050406030204" pitchFamily="18" charset="0"/>
                      </a:rPr>
                      <m:t>=117.5</m:t>
                    </m:r>
                    <m:r>
                      <m:rPr>
                        <m:sty m:val="p"/>
                      </m:rPr>
                      <a:rPr lang="en-US" sz="2200" b="0" i="0" smtClean="0">
                        <a:latin typeface="Cambria Math" panose="02040503050406030204" pitchFamily="18" charset="0"/>
                      </a:rPr>
                      <m:t>kW</m:t>
                    </m:r>
                  </m:oMath>
                </a14:m>
                <a:endParaRPr lang="en-US" sz="2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897531" y="2971800"/>
                <a:ext cx="3592778" cy="338554"/>
              </a:xfrm>
              <a:prstGeom prst="rect">
                <a:avLst/>
              </a:prstGeom>
              <a:blipFill>
                <a:blip r:embed="rId2"/>
                <a:stretch>
                  <a:fillRect l="-4746" t="-27273" r="-1186" b="-4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929366" y="3576621"/>
                <a:ext cx="3529108" cy="338554"/>
              </a:xfrm>
              <a:prstGeom prst="rect">
                <a:avLst/>
              </a:prstGeom>
              <a:noFill/>
            </p:spPr>
            <p:txBody>
              <a:bodyPr wrap="none" lIns="0" tIns="0" rIns="0" bIns="0" rtlCol="0">
                <a:spAutoFit/>
              </a:bodyPr>
              <a:lstStyle/>
              <a:p>
                <a:r>
                  <a:rPr lang="en-US" sz="2200" dirty="0"/>
                  <a:t>Max._div._d</a:t>
                </a:r>
                <a14:m>
                  <m:oMath xmlns:m="http://schemas.openxmlformats.org/officeDocument/2006/math">
                    <m:r>
                      <m:rPr>
                        <m:sty m:val="p"/>
                      </m:rPr>
                      <a:rPr lang="en-US" sz="2200" b="0" i="0" smtClean="0">
                        <a:latin typeface="Cambria Math" panose="02040503050406030204" pitchFamily="18" charset="0"/>
                      </a:rPr>
                      <m:t>emand</m:t>
                    </m:r>
                    <m:r>
                      <a:rPr lang="en-US" sz="2200" b="0" i="0" smtClean="0">
                        <a:latin typeface="Cambria Math" panose="02040503050406030204" pitchFamily="18" charset="0"/>
                      </a:rPr>
                      <m:t>=</m:t>
                    </m:r>
                    <m:r>
                      <a:rPr lang="en-US" sz="2200" i="1" smtClean="0">
                        <a:latin typeface="Cambria Math" panose="02040503050406030204" pitchFamily="18" charset="0"/>
                      </a:rPr>
                      <m:t>4</m:t>
                    </m:r>
                    <m:r>
                      <a:rPr lang="en-US" sz="2200" b="0" i="1" smtClean="0">
                        <a:latin typeface="Cambria Math" panose="02040503050406030204" pitchFamily="18" charset="0"/>
                      </a:rPr>
                      <m:t>9.0</m:t>
                    </m:r>
                    <m:r>
                      <a:rPr lang="en-US" sz="2200" b="0" i="1" smtClean="0">
                        <a:latin typeface="Cambria Math" panose="02040503050406030204" pitchFamily="18" charset="0"/>
                      </a:rPr>
                      <m:t>𝑘𝑊</m:t>
                    </m:r>
                  </m:oMath>
                </a14:m>
                <a:endParaRPr lang="en-US" sz="2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929366" y="3576621"/>
                <a:ext cx="3529108" cy="338554"/>
              </a:xfrm>
              <a:prstGeom prst="rect">
                <a:avLst/>
              </a:prstGeom>
              <a:blipFill>
                <a:blip r:embed="rId3"/>
                <a:stretch>
                  <a:fillRect l="-4844" t="-27273" r="-2595" b="-50909"/>
                </a:stretch>
              </a:blipFill>
            </p:spPr>
            <p:txBody>
              <a:bodyPr/>
              <a:lstStyle/>
              <a:p>
                <a:r>
                  <a:rPr lang="en-US">
                    <a:noFill/>
                  </a:rPr>
                  <a:t> </a:t>
                </a:r>
              </a:p>
            </p:txBody>
          </p:sp>
        </mc:Fallback>
      </mc:AlternateContent>
      <p:pic>
        <p:nvPicPr>
          <p:cNvPr id="16" name="Picture 15"/>
          <p:cNvPicPr>
            <a:picLocks noChangeAspect="1"/>
          </p:cNvPicPr>
          <p:nvPr/>
        </p:nvPicPr>
        <p:blipFill>
          <a:blip r:embed="rId4"/>
          <a:stretch>
            <a:fillRect/>
          </a:stretch>
        </p:blipFill>
        <p:spPr>
          <a:xfrm>
            <a:off x="2270759" y="4114800"/>
            <a:ext cx="5120641" cy="1600200"/>
          </a:xfrm>
          <a:prstGeom prst="rect">
            <a:avLst/>
          </a:prstGeom>
        </p:spPr>
      </p:pic>
      <p:sp>
        <p:nvSpPr>
          <p:cNvPr id="9" name="Text Placeholder 4">
            <a:extLst>
              <a:ext uri="{FF2B5EF4-FFF2-40B4-BE49-F238E27FC236}">
                <a16:creationId xmlns:a16="http://schemas.microsoft.com/office/drawing/2014/main" id="{A98FD754-F86A-47FF-8F37-EE405261D459}"/>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491019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575" y="141288"/>
            <a:ext cx="6636369" cy="4278094"/>
          </a:xfrm>
          <a:prstGeom prst="rect">
            <a:avLst/>
          </a:prstGeom>
          <a:noFill/>
        </p:spPr>
        <p:txBody>
          <a:bodyPr wrap="none" rtlCol="0">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Transformer load management:</a:t>
            </a:r>
          </a:p>
          <a:p>
            <a:endParaRPr lang="en-US" sz="4000" dirty="0">
              <a:solidFill>
                <a:srgbClr val="C8102E"/>
              </a:solidFill>
              <a:latin typeface="Times New Roman" panose="02020603050405020304" pitchFamily="18" charset="0"/>
              <a:ea typeface="+mj-ea"/>
              <a:cs typeface="Times New Roman" panose="02020603050405020304" pitchFamily="18" charset="0"/>
            </a:endParaRPr>
          </a:p>
          <a:p>
            <a:r>
              <a:rPr lang="en-US" dirty="0"/>
              <a:t>If we know which customers are connected</a:t>
            </a:r>
          </a:p>
          <a:p>
            <a:r>
              <a:rPr lang="en-US" dirty="0"/>
              <a:t>to which transformer, we can estimate the</a:t>
            </a:r>
          </a:p>
          <a:p>
            <a:r>
              <a:rPr lang="en-US" dirty="0" err="1"/>
              <a:t>xfmr</a:t>
            </a:r>
            <a:r>
              <a:rPr lang="en-US" dirty="0"/>
              <a:t> max. diversified demand to check for</a:t>
            </a:r>
          </a:p>
          <a:p>
            <a:r>
              <a:rPr lang="en-US" dirty="0"/>
              <a:t>overloaded transformers.</a:t>
            </a:r>
          </a:p>
          <a:p>
            <a:endParaRPr lang="en-US" dirty="0"/>
          </a:p>
          <a:p>
            <a:pPr marL="457200" indent="-457200">
              <a:buFont typeface="Arial" panose="020B0604020202020204" pitchFamily="34" charset="0"/>
              <a:buChar char="•"/>
            </a:pPr>
            <a:r>
              <a:rPr lang="en-US" dirty="0"/>
              <a:t>Prevent transformer failures</a:t>
            </a:r>
          </a:p>
          <a:p>
            <a:pPr marL="457200" indent="-457200">
              <a:buFont typeface="Arial" panose="020B0604020202020204" pitchFamily="34" charset="0"/>
              <a:buChar char="•"/>
            </a:pPr>
            <a:r>
              <a:rPr lang="en-US" dirty="0"/>
              <a:t>Prevent transformer fires</a:t>
            </a:r>
          </a:p>
          <a:p>
            <a:pPr marL="457200" indent="-457200">
              <a:buFont typeface="Arial" panose="020B0604020202020204" pitchFamily="34" charset="0"/>
              <a:buChar char="•"/>
            </a:pPr>
            <a:r>
              <a:rPr lang="en-US" dirty="0"/>
              <a:t>Better usage of capital (money)</a:t>
            </a:r>
            <a:endParaRPr lang="en-US" sz="2800" dirty="0"/>
          </a:p>
        </p:txBody>
      </p:sp>
      <p:sp>
        <p:nvSpPr>
          <p:cNvPr id="3" name="AutoShape 2" descr="data:image/jpeg;base64,/9j/4AAQSkZJRgABAQAAAQABAAD/2wCEAAkGBhISEBQUEBQVEhUUEA8UEBQUFBQUFQ8PFBAVFBQQFRUXHCYeFxkjGRQUHy8gIycpLCwsFR4xNTAqNSYrLCkBCQoKDgwOFA8PFCkcHB0pKSkpLCksKSopKiwsKSwpLCktKSkpMCkpLDUpNSkuKSkpLSkpLCkqKSkpKikpKSwpKf/AABEIAMIBBAMBIgACEQEDEQH/xAAcAAABBQEBAQAAAAAAAAAAAAADAAECBAUHBgj/xABCEAACAQIDBQUECAMGBwEAAAABAgADEQQSIQUGMUFRE2FxgZEiMqGxBxQzQlJywdEjYvAVU2NzsuEkNEOCkqLxFv/EABoBAQEBAQEBAQAAAAAAAAAAAAABAgMFBAb/xAAoEQEAAgICAgECBgMAAAAAAAAAAQIDEQQhEjFBBVFxkaGx0eEVImH/2gAMAwEAAhEDEQA/AOGxRRQFFFFAeSBkJNYFmhrLCrKYMsIdJFbmw8RaoO86zpFECw5i05FQrFToZ77dveEVQEf3gND18YSXqVsOEfOYOl3x6k0i3QblLIEz6Ve0t08UDLCDgRiJKMBNIbLFaPJWgRij5Y4EIjaK0ciStAiRI2kxHtAgBERJxoAyJAiGIgyIAyINhDEQbCAFhBMIdhBkQsKxEUKVigcCimgEpdLf94/aSyUOf+on5Cc3TTNimn/w/X4GRapQ5D4H9TCM+0leXu3pfh+AkkxtMfdPkFH6Q0orD0jLv9o0/wAH+n9ohtUDglvSQ0Be3X0M0dmVHDgrcH0lX+1L9fUftEuO15+bGTs6dNwW2VyDOyg2F7kS6m0qTD2aitYa5Tmt6TwuB2lTC5iVS38isR68YLZ21sOlZ27bLmN8yU2Vj462HhLs09s+0V1tmPgjQbbTKAsUqEAXvYcB4zzy71Uc/t1mZSdCqWI/MCIZ96sIdDVqEHQ+wLHqOEu009Rs/bb1FDU0OUgEZiB8hLON2nWp0mduyUKpbg7XPTSeSwm9OCRAoeqAOAAYWHTjDYnfbBKAVSpW1W6szKCvO5vaXy0RSWzu9vga6k1KYst85pZmyC/vMpF/S89FTxaMoZWUqeBuLETn+xd9sCoqdrTYXrVGpgDNlpk6KTfW3CWau+uzr5qYem45iiCpHRkJsfHjNRbrtJrO3tWx9Icaif8AkJEbUpcA9/BWPyE8LsHfnCUBUziozVKrO1kXKAeGS5uBblNk/SdggD9tbhog9Qbys6b9HbFB3KLVUuOKE2YeKmXLTwWwNuYOtjCqtWc1WIpiqqHN7Fznbjx4T2f1epT9wmov4HPtD8r/AKGE0t2jQVDHK+g0YcVIsw8oeCJRIkbQkaCUJEiEkTCBGDYQrCQaAIiCYQ5EEwhQjGkrRQj5+ijxCc3QlMe0Vo4EikBFaTtFaF0aImORGIjaksmGkFkxHtYiOxkqFtOU1NmYCkrjt1upA6/oZm4UazSSo042tMS+vFiras79va0tzcDiKH8GyseDBiWB8CZmnd+jRIpYukKb3tTri5p1TfQMCbA90Ju3tmhSu1QEMPdtxYz2itSxlI5lDLYZ0Oties7RO3x3iayyMPu/glsK+HRAdBUXMUfvOt089JS3/wB3sJS2cj4eiqucSqvUBNinZkqo114S79SrYT7PNXoD3kvepSXqt/eHdKG/+CH9nUa1B70XxJBRT7KvkPFPutxvOWSeo7+XSkdzOmd9GOxaNft+3prUt2WXML2uSdPSet2nsbZuHUNUoU7nRFAuztyVVvqZ436PtqVKK1adFM1Sq1MK1T2aVK1/advPhznQdk7vLTbtaxNeu3Gq/wB3+Wmv3FneO3G0aYGB3KSrVWrXopRTjTw6DW34qp6901q25eGDFqdGkb8UdSUPgRqp75vufnJXmmNsDZWxcLSqlhQFGrnzJmHu+yBam3Ajw6z0Fv6MHXoq4ysLjoeR6jpK3ZVKfuntF/Axs4/K3PwMJ7Hr4VX94ajgRoV8DylctUp8f4q9QLVF/MvA+UPhsUr6DQjiraMPEftDEymgqNdXF1IPXqO4jlJmBxGCVzmF0bkymx8+R84Lt3T7QZhzdBw72Xl5Qi1ItElQMLqQR1GscwBkQbCFYQZgDMGwhSINhCgxSREUDgeIw+UwJE9btbYlzcDxnnq2FINpydFSOol2ns9jJPs5hygU7RwJZ+r24yPZW5SNBOsEZacXEBaGUVhqVMk2HORVIWk1pJdIaeB2HUZ0ADWY8lLc7E2HynRsN9ENc0w6ujAi4BDKxX8rcG7jPDbH32xGETLSto6upIvkIvceffPZbL2ziseTVXHNSe4BTQBBa4sAeF+c8XmzyYncTFYj59vY48UtqMc9/wDf2VNsfRjiqQz5C6ixBUa2tzW9xFuxiqlEsMpNxdgAbgi2tpp7ap7WCsExzVR7pANrrbXgOM8thKuKrMrCsxemSgOvsZTYXb5Rxs+Tx8pvWdfj/Dvfj+eq2r3P2/t1DAOtR6d7gO2unC45zI+mHdSnRwi1KK2JxANSxIU3QgMU4ZuV5hU8HjKVTM+JvwJDFjmB5g8pa39wbpgqFerXaulR8vZ3ayMFJvYm19LTpbLOTJS1bdONuNbFERM6ifv8qv0VUr0cQGFwXQajQjKbiewfBsmtJtB/03N1P5W4r8ROabsbo/XVdkqtRVHC5bXzXF+Rmjjvo5p0UL1sYyqD+Di3JQM2p7p7FJeNliInW3uV2vSuUdhTe1yrMOA5g8CI9fbmHphTUqoA1re0NTa/KcrO5dUUzVfMqM9MJmHttTZwucrwU68IcbonEuUQt2tOoaVW9ggRNA5J1BOmlp0c9Q61TqhhdSCOoNx6x7TI3cwtPDUVw+Z7qXI7UBWN2J0I0I15TYhznoKvhlf3hw4EaMvgRrAXqpx/iqOYADqO8fe8pbvFeCA6GKVx7Jv1HMeI4iEveAxGCVtRdW5Ops3+/nB9tUT3xnX8aDUfmX9RKJPghe6E02PErpm/MvBoJsUyH+KNP7xdV8xxX5S1TrKwupBHcYj3wiF76ixHUHjIMIF8AAc1ImmedhdT4r+0gccVNqy5ejrqp7+q+cAxg2hSQRcG4PAjWDIhQzFHIigeXTBq979JgYrYA7TkBeejwlTUSdehdzcaTnLTIpbuKdVYG3Lv6Sri8EVFrX66Tcw+zyl8t7GXsNgARduMmleYwW7XacdIbae6IC+z6T19DDAcIsdQusmhzP8A/LvfUW+MrYnd511Av5TpaYViLGTw+yuN9byaaiXGqgsTflBqZ0vbW4a1bmkQjcweB7r8p4jae7FfDk9ohtyYaqfOTTcTCkliD4S3s52UAgkEdDKKUuXOaeAVRYNcjgbHXxExfWu3fDMxaJiXrd0d43V1p1QXUkWvxFzOgYfc5KWY08wWtVNQ31AJ5DunhMHsN1NOvQtWpXW7J71M80qUzqp+E69sfGgUM1SyoBcFvZsosLkePOfkvqdrYreWKOp9w92c2SuOtt7mOmJt/d4MKeRc2oBYcu6ef+l3Z60dnUEpjKBVJKXzXbJxvOnNUUZQxHtNZP5mtew8p4P6WRmWgljYs/rYc58H0/lXnNjpb1E7fLGW+eaY/wAXidx9rJg8JUNW5Z6o7Omts1Q5bADoL856fZuxnquuIxhDONaNEG9PDg933n75lbtbEWmQ2j1GJKlhbKinWnzHnOj1MRhRRFQsoW4ViPum3QdJ+r/yuKMkUmOvu4cj6fbHET8yxsRQDo6HgwKnzHGeS3bxgbaFXKbnsUXECxsK6HKxv32Bhtq790qVVVzBlNyGA0ZLmxtyOktbJ3mwtaoexyqzavoAWPf1M9el63jcPKvitjnUt6rTDCzAEdDrK4oOn2bZh+Bz/pbiPO8tKQRccIp0cgaeOUmxujfhbQ+XI+UPeDq0VYWYAiAWg6fZtmH4HPwDcoFy8aV6WOUmzAo3RufgeBh7yoBXwYY5lJRvxLpfxHBvOAOIen9qMy/3ij4svEeIl+8iYAUqhhcEEdREzfHrA1cEL5lJRuq8D+YcDBHEul+1W4H30BI/7l4iBGpgQNaZyHjYe6fFf2g/ruX7UZT+IXKHz5ecuLUDC4IIPAjURmNxblAEHB1BHqIpXOzEvpde5WKj0EUDBotqJrUwCNZk0RrNXDaiYa2NTp8oRKcdElmmkIiEkKksWg2S8BUkEKEkVhI0IMJE0gRY6+IvCmICJhYl5HePc6m6l6SgVBqoXQM1+BE5/i8I9KoVdcrA6g/PwnbmSYe8m7K4hb2GcD2W5zE03DvTJp4bZO3qtFg9OoVZRpl0sJ7XZX0irUpV6VcqrvTqMajEe1YDKtjzPSc32lsupQJVxb9pQVrf/Z5ufhY807tD1acrqI0+l9h4lcWuHqq6tlpFitj75sAelxYiQ3tCCpRFQ6NnBW18y3W/haed+h8Wpm1TMuQEjW1M34G/Oei3x2Q2Jem1N7dkG9kG1ybWJPLhPy2TFix5LbtqYnUfrLpSYryK96rr8tsrE7FoUaSO+ICoGIUmwBBN8tzzt62nltqbXwJoHDioGzYhhenZfYzA2J589ecofSbtN/q1GiRlC1HNtNWtYENzFjOc44ZbaWuBfWenwOBOXHGS959/Dtl5dsM+Np8u1venHU6lY9kgpovsgLbUAnU20vMinXKsGUkEcCNIN2vGQXM/S46eEREPGz5JyWmZdb+jralWtTbtGLZepvPaicl3GxT0qwy+0rWDC9vSdan0Q+K0aKIxRGGUXphhZgCO+VzQdfs2uPwOSR5NxEsxjAAuPHBwabHgDwPg3Aw14zoCLHUdCLyt9VK/ZMV/lOq/uPKIFiNKv13Kf4oKfzcU9Rw85ZvcXHDkeR8JRUrYIcVORuq21/MODQDV3T7Rcw/GgJ/8l4jyvLzSBMCvTrhhcEERSFXZ9NjdlBPW0aEYtEgnjNHDCZ60hL2GBHA3HQ8fWZdNNBIRGgBXGl9D3/vzh1hmRZGSBkSIQwhYO8ksCYjmRMV4ErxM8iZAgzLTK3i2UleiwIGbkec8hS2DkViKS1DayBifeJABtfU909+6XFjrKLbuEuhpsRZiWAIBOmnEHhPh5MTEbh7H06azbVg91KzU6H1dlFGoQOdg3C4PQzKxO9lTCYplDaZgrg3s634EHhx4yvtejVpY51UN7+YOQ9vdFzfibTy29OOLVje54C7XvYCwvPLxcWt7zNoifKO3p581aY/9fu6ZtIUtoURSRQCQKlIkXysoN0J6cvCcs27hgFFxZhxsdBbS0Ds/a1RCCjMMuoAJHiITam1xXubZSdMq6AAcz1Jn08bj348+NZ3V8eXLiy13rUsJhpLWzaF2lzZW79XEFuyQvkALAW0E6DuzuKgo3r0yGLXsTYgdBPYrDxr2R3N2KDaoQDlfzGk90BaVNm7NSimSne1ydTc+stzo4TJ40RMa8Ie8aJowgImRJjmRgIyo2BAN6ZNM92qnxU6S2ZEwKbYh1+0W4/Emo8Sp1HleTp11YeyQ3geHiIYyrXwKtrwbky+yfWUTilRsPVHB0I6uvteeXQx4GXRMu4dyJTRYdBMK0FbTXXyjCkR7hy93EHy5QFOGVBKovakcRp1HLy4wqVlI0IMElMdBHq4ZW4qL9eBHgRCC3HWTDDqJUSmRwsfG3zh1r/jGXyuD5iEFzDrGNUSSEcRby1j2k21pDPFm7j6SceNKHm7j6S1hHseF/SBkkM5TTft9NMvi9hsWuGBBAsATqAbX7585/SVUvtLEHhd72HK6jSdvwuMC06ikhQ6AXvqDynBd/sSH2hXYEEZgARzsoE+fFg8LN2vEzOvlj1MI6KpIsHF1PXumtufgM2IQuuZb6gi4M9ru0uDxlGnTuGelSUMCNPaJ1np8JsWlTQKqqLHjbW8+2tXC1/hLZ2yqNG7UqaoWtmyi15fCyAW0cP5TTgmBGJjkyEIUV4ooD5o2aNFAV5EtHJkCYDlpEmKMYESZFmkjBvAiWikYpRjrCKZWFAdW9TDLQH9EyKtoRDI46/GU0pDpeWaVBegkVYNVeo9RGbEr+IeUmlNegjlOgg0FTxA5E+QMOMRpwbyUxAH+jHymEQzE8EZe8FR8Lxi9UclI7zYn00ho8KAMS33rJ0uCflpDgNpr6Lx9YiLyPYjloe79oUTsj+I/AfpEcOLa3PiTBgOOh+EkuIA46Hlfh6yaF1KdMUyCPaJXKLXB11uTOGb9a4/EW/vD8FE7viay2smq3uGPE6Aek4JvY98biD/ivb5S6aizqO6W7tGjQSoikPUpUy5vrqLkDprN6zDhY+PH1lfY4th6N/7mlfxyCXJXOe5Dp1hzuD0POS4xNTB4wfZke6fI/vAJ2fQxs/WQWvrZtPiPWFsICDRzIlfKMLwiREQjCpFeAzGQkmkYCkSY5kCYCJgyY5aQJgQvFGJigZdoVYM2EmrCFGQQ6CV0MOjSNLCGTUwQMIphEpOQvJ3hCiijyIUUUQlVKEpVLHgG5WOo15wckIUbHUgahIHZklTZTpwHIaTgm8DhsXX/AM9/g07szHif6sJwHGHNiHPWs3xeVYd0wNa1KncEfw6fH8oloVAeFj5wdAWRR/Ko+Ei9EE9O8aH4Qz8rN40rhW5G/cw/WSNUjip8V1gFYSBp9Db5RhiVPP10+ckGhDdrbj6jhJhhyMaDNMXuDY90AhWRsRI52HHX5x1qgwGz9Yrx2g2WBIwbGMSRIdoIDtIExyYNjKGLRQRMUKzr3aFuJRpVSTLSCRVpGhlaVqTDlDKYIWVMIpldHhQ8gMDJZoJTJBoQQNHzQYaPmgTzR80HePAIDHVpBf675MsDw07u4DjJsRrv7Ldyt8pwSgb1176q/GpO57TqWo1T0pVP9BnDNkDNiKQ61aQ/9xNNVd9HDyHyjExExrwwe8kDB3j3lE2seIBgzRH3SR4f7yUV4ELOOYPjpJCufvA+WoivFeQJawPAj119Inpg8ZFrHjB9iOVx4GBP2hwN+48fWRbEAcdPH9DGYNyIPiP1EEzn7y3HcQfgZQZmg2gGqryuvcbgfGN9Z6gHvU3gTYQbVOsftgeEgzQQbtBFBERQrMT2R1JliiNNZRWrLVKppIq6ukIGlVWhQYBwYVWlZWhQ0gsB5INKoeEV4QcNHzQKvF2kA+aSzQIaSzQDrUtLGKFMKmQ3YqTV6BidFHgBKJMQMaRV3hqWwlc9KNT5Tju7iXxdAf41P5zq+9VXLgsQf8Jh62E5bugP+Oof5oPlNNx6dszxZoPNHvIynmizSF415UFzRs8HePeBPNFmkCY2aQTzRFpDPGzygmaQdoMtIM8CTNAOi9P0ki0EzwIPS6E/OBIccGVu4g/MQrPBloUL6yw4p6GKImKBQwg9kQ4iikUVIflFFAkJMRRSSJQgiigOslFFKHEIIopElKOYoppGLvj/AMjX/wAsfMTmu5n/AD1D8/6GKKGodjiEUUjJ4oopQo0UUB4oooDRGNFAg0gY0UCDQbxRQBmQeKKFDMUUU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2820242"/>
            <a:ext cx="3853749" cy="2875490"/>
          </a:xfrm>
          <a:prstGeom prst="rect">
            <a:avLst/>
          </a:prstGeom>
        </p:spPr>
      </p:pic>
      <p:sp>
        <p:nvSpPr>
          <p:cNvPr id="5" name="Slide Number Placeholder 4">
            <a:extLst>
              <a:ext uri="{FF2B5EF4-FFF2-40B4-BE49-F238E27FC236}">
                <a16:creationId xmlns:a16="http://schemas.microsoft.com/office/drawing/2014/main" id="{8C6B1300-F20E-724D-A457-F6593C9E7525}"/>
              </a:ext>
            </a:extLst>
          </p:cNvPr>
          <p:cNvSpPr>
            <a:spLocks noGrp="1"/>
          </p:cNvSpPr>
          <p:nvPr>
            <p:ph type="sldNum" sz="quarter" idx="12"/>
          </p:nvPr>
        </p:nvSpPr>
        <p:spPr/>
        <p:txBody>
          <a:bodyPr/>
          <a:lstStyle/>
          <a:p>
            <a:fld id="{5B7A2384-8C5D-49F6-8259-B9A64ECD4852}" type="slidenum">
              <a:rPr lang="en-US" smtClean="0"/>
              <a:t>34</a:t>
            </a:fld>
            <a:endParaRPr lang="en-US"/>
          </a:p>
        </p:txBody>
      </p:sp>
      <p:sp>
        <p:nvSpPr>
          <p:cNvPr id="6" name="Text Placeholder 4">
            <a:extLst>
              <a:ext uri="{FF2B5EF4-FFF2-40B4-BE49-F238E27FC236}">
                <a16:creationId xmlns:a16="http://schemas.microsoft.com/office/drawing/2014/main" id="{81BD86EE-5661-45B5-95A6-8E23369D91D3}"/>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810633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83343"/>
            <a:ext cx="8122288" cy="2800767"/>
          </a:xfrm>
          <a:prstGeom prst="rect">
            <a:avLst/>
          </a:prstGeom>
          <a:noFill/>
        </p:spPr>
        <p:txBody>
          <a:bodyPr wrap="none" rtlCol="0">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Another Approach - Allocation Factor </a:t>
            </a:r>
          </a:p>
          <a:p>
            <a:r>
              <a:rPr lang="en-US" sz="4000" dirty="0">
                <a:solidFill>
                  <a:srgbClr val="C8102E"/>
                </a:solidFill>
                <a:latin typeface="Times New Roman" panose="02020603050405020304" pitchFamily="18" charset="0"/>
                <a:ea typeface="+mj-ea"/>
                <a:cs typeface="Times New Roman" panose="02020603050405020304" pitchFamily="18" charset="0"/>
              </a:rPr>
              <a:t>(top down):</a:t>
            </a:r>
          </a:p>
          <a:p>
            <a:r>
              <a:rPr lang="en-US" dirty="0"/>
              <a:t>What if we know</a:t>
            </a:r>
          </a:p>
          <a:p>
            <a:pPr marL="342900" indent="-342900">
              <a:buAutoNum type="arabicParenR"/>
            </a:pPr>
            <a:r>
              <a:rPr lang="en-US" dirty="0"/>
              <a:t>The peak demand for the whole feeder</a:t>
            </a:r>
          </a:p>
          <a:p>
            <a:pPr marL="342900" indent="-342900">
              <a:buAutoNum type="arabicParenR"/>
            </a:pPr>
            <a:r>
              <a:rPr lang="en-US" dirty="0"/>
              <a:t>The apparent power rating of all the </a:t>
            </a:r>
          </a:p>
          <a:p>
            <a:r>
              <a:rPr lang="en-US" dirty="0"/>
              <a:t>transformers connected to the feeder.</a:t>
            </a:r>
          </a:p>
        </p:txBody>
      </p:sp>
      <mc:AlternateContent xmlns:mc="http://schemas.openxmlformats.org/markup-compatibility/2006" xmlns:a14="http://schemas.microsoft.com/office/drawing/2010/main">
        <mc:Choice Requires="a14">
          <p:sp>
            <p:nvSpPr>
              <p:cNvPr id="6" name="TextBox 5"/>
              <p:cNvSpPr txBox="1"/>
              <p:nvPr/>
            </p:nvSpPr>
            <p:spPr>
              <a:xfrm>
                <a:off x="3049377" y="2970129"/>
                <a:ext cx="3273845" cy="7636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𝐴𝐹</m:t>
                      </m:r>
                      <m:r>
                        <a:rPr lang="en-US" sz="2400" b="0" i="0" smtClean="0">
                          <a:latin typeface="Cambria Math" panose="02040503050406030204" pitchFamily="18" charset="0"/>
                        </a:rPr>
                        <m:t>=</m:t>
                      </m:r>
                      <m:f>
                        <m:fPr>
                          <m:ctrlPr>
                            <a:rPr lang="en-US" sz="2400" i="1" smtClean="0">
                              <a:latin typeface="Cambria Math" panose="02040503050406030204" pitchFamily="18" charset="0"/>
                            </a:rPr>
                          </m:ctrlPr>
                        </m:fPr>
                        <m:num>
                          <m:r>
                            <a:rPr lang="en-US" altLang="zh-CN" sz="2400" b="0" i="1" smtClean="0">
                              <a:latin typeface="Cambria Math" panose="02040503050406030204" pitchFamily="18" charset="0"/>
                            </a:rPr>
                            <m:t>𝑀</m:t>
                          </m:r>
                          <m:r>
                            <m:rPr>
                              <m:sty m:val="p"/>
                            </m:rPr>
                            <a:rPr lang="en-US" altLang="zh-CN" sz="2400" i="1">
                              <a:latin typeface="Cambria Math" panose="02040503050406030204" pitchFamily="18" charset="0"/>
                            </a:rPr>
                            <m:t>e</m:t>
                          </m:r>
                          <m:r>
                            <a:rPr lang="en-US" altLang="zh-CN" sz="2400" b="0" i="1" smtClean="0">
                              <a:latin typeface="Cambria Math" panose="02040503050406030204" pitchFamily="18" charset="0"/>
                            </a:rPr>
                            <m:t>𝑡𝑒𝑟𝑒𝑑</m:t>
                          </m:r>
                          <m:r>
                            <a:rPr lang="en-US" altLang="zh-CN" sz="2400" b="0" i="1" smtClean="0">
                              <a:latin typeface="Cambria Math" panose="02040503050406030204" pitchFamily="18" charset="0"/>
                            </a:rPr>
                            <m:t>_</m:t>
                          </m:r>
                          <m:r>
                            <a:rPr lang="en-US" altLang="zh-CN" sz="2400" b="0" i="1" smtClean="0">
                              <a:latin typeface="Cambria Math" panose="02040503050406030204" pitchFamily="18" charset="0"/>
                            </a:rPr>
                            <m:t>𝑑𝑒𝑚𝑎𝑛𝑑</m:t>
                          </m:r>
                        </m:num>
                        <m:den>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𝑘𝑉𝐴</m:t>
                              </m:r>
                            </m:e>
                            <m:sub>
                              <m:r>
                                <a:rPr lang="en-US" sz="2400" b="0" i="1" smtClean="0">
                                  <a:latin typeface="Cambria Math" panose="02040503050406030204" pitchFamily="18" charset="0"/>
                                </a:rPr>
                                <m:t>𝑡𝑜𝑡𝑎𝑙</m:t>
                              </m:r>
                            </m:sub>
                          </m:sSub>
                        </m:den>
                      </m:f>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3049377" y="2970129"/>
                <a:ext cx="3273845" cy="763671"/>
              </a:xfrm>
              <a:prstGeom prst="rect">
                <a:avLst/>
              </a:prstGeom>
              <a:blipFill>
                <a:blip r:embed="rId2"/>
                <a:stretch>
                  <a:fillRect/>
                </a:stretch>
              </a:blipFill>
            </p:spPr>
            <p:txBody>
              <a:bodyPr/>
              <a:lstStyle/>
              <a:p>
                <a:r>
                  <a:rPr lang="en-US">
                    <a:noFill/>
                  </a:rPr>
                  <a:t> </a:t>
                </a:r>
              </a:p>
            </p:txBody>
          </p:sp>
        </mc:Fallback>
      </mc:AlternateContent>
      <p:sp>
        <p:nvSpPr>
          <p:cNvPr id="4" name="Rectangle 3"/>
          <p:cNvSpPr/>
          <p:nvPr/>
        </p:nvSpPr>
        <p:spPr>
          <a:xfrm>
            <a:off x="276225" y="3708023"/>
            <a:ext cx="8763000" cy="1785104"/>
          </a:xfrm>
          <a:prstGeom prst="rect">
            <a:avLst/>
          </a:prstGeom>
        </p:spPr>
        <p:txBody>
          <a:bodyPr wrap="square">
            <a:spAutoFit/>
          </a:bodyPr>
          <a:lstStyle/>
          <a:p>
            <a:r>
              <a:rPr lang="en-US" sz="2200" dirty="0">
                <a:solidFill>
                  <a:srgbClr val="000000"/>
                </a:solidFill>
              </a:rPr>
              <a:t>where</a:t>
            </a:r>
          </a:p>
          <a:p>
            <a:pPr marL="342900" indent="-342900">
              <a:buFont typeface="Arial" panose="020B0604020202020204" pitchFamily="34" charset="0"/>
              <a:buChar char="•"/>
            </a:pPr>
            <a:r>
              <a:rPr lang="en-US" sz="2200" i="1" dirty="0" err="1">
                <a:solidFill>
                  <a:srgbClr val="000000"/>
                </a:solidFill>
              </a:rPr>
              <a:t>Metered_demand</a:t>
            </a:r>
            <a:r>
              <a:rPr lang="en-US" sz="2200" dirty="0">
                <a:solidFill>
                  <a:srgbClr val="000000"/>
                </a:solidFill>
              </a:rPr>
              <a:t> can be either kW or kVA</a:t>
            </a:r>
          </a:p>
          <a:p>
            <a:pPr marL="342900" indent="-342900">
              <a:buFont typeface="Arial" panose="020B0604020202020204" pitchFamily="34" charset="0"/>
              <a:buChar char="•"/>
            </a:pPr>
            <a:r>
              <a:rPr lang="en-US" sz="2200" i="1" dirty="0" err="1">
                <a:solidFill>
                  <a:srgbClr val="000000"/>
                </a:solidFill>
              </a:rPr>
              <a:t>kVA</a:t>
            </a:r>
            <a:r>
              <a:rPr lang="en-US" sz="2200" i="1" baseline="-25000" dirty="0" err="1">
                <a:solidFill>
                  <a:srgbClr val="000000"/>
                </a:solidFill>
              </a:rPr>
              <a:t>total</a:t>
            </a:r>
            <a:r>
              <a:rPr lang="en-US" sz="2200" dirty="0">
                <a:solidFill>
                  <a:srgbClr val="000000"/>
                </a:solidFill>
              </a:rPr>
              <a:t> is the sum of the kVA ratings of all distribution transformers</a:t>
            </a:r>
          </a:p>
          <a:p>
            <a:endParaRPr lang="en-US" sz="2200" dirty="0">
              <a:solidFill>
                <a:srgbClr val="000000"/>
              </a:solidFill>
            </a:endParaRPr>
          </a:p>
          <a:p>
            <a:r>
              <a:rPr lang="en-US" sz="2200" dirty="0">
                <a:solidFill>
                  <a:srgbClr val="000000"/>
                </a:solidFill>
              </a:rPr>
              <a:t>The allocated load per transformer is then determined by</a:t>
            </a:r>
          </a:p>
        </p:txBody>
      </p:sp>
      <mc:AlternateContent xmlns:mc="http://schemas.openxmlformats.org/markup-compatibility/2006" xmlns:a14="http://schemas.microsoft.com/office/drawing/2010/main">
        <mc:Choice Requires="a14">
          <p:sp>
            <p:nvSpPr>
              <p:cNvPr id="8" name="TextBox 7"/>
              <p:cNvSpPr txBox="1"/>
              <p:nvPr/>
            </p:nvSpPr>
            <p:spPr>
              <a:xfrm>
                <a:off x="1752600" y="5517657"/>
                <a:ext cx="6046399" cy="3989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Transformer</m:t>
                      </m:r>
                      <m:r>
                        <a:rPr lang="en-US" sz="2400" b="0" i="0" smtClean="0">
                          <a:latin typeface="Cambria Math" panose="02040503050406030204" pitchFamily="18" charset="0"/>
                        </a:rPr>
                        <m:t>_</m:t>
                      </m:r>
                      <m:r>
                        <m:rPr>
                          <m:sty m:val="p"/>
                        </m:rPr>
                        <a:rPr lang="en-US" sz="2400" b="0" i="0" smtClean="0">
                          <a:latin typeface="Cambria Math" panose="02040503050406030204" pitchFamily="18" charset="0"/>
                        </a:rPr>
                        <m:t>demand</m:t>
                      </m:r>
                      <m:r>
                        <a:rPr lang="en-US" sz="2400" b="0" i="0" smtClean="0">
                          <a:latin typeface="Cambria Math" panose="02040503050406030204" pitchFamily="18" charset="0"/>
                        </a:rPr>
                        <m:t>=</m:t>
                      </m:r>
                      <m:r>
                        <a:rPr lang="en-US" sz="2400" i="1">
                          <a:latin typeface="Cambria Math" panose="02040503050406030204" pitchFamily="18" charset="0"/>
                        </a:rPr>
                        <m:t>𝐴𝐹</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𝑘𝑉𝐴</m:t>
                          </m:r>
                        </m:e>
                        <m:sub>
                          <m:r>
                            <a:rPr lang="en-US" sz="2400" b="0" i="1" smtClean="0">
                              <a:latin typeface="Cambria Math" panose="02040503050406030204" pitchFamily="18" charset="0"/>
                            </a:rPr>
                            <m:t>𝑡𝑟𝑎𝑛𝑠𝑓𝑜𝑟𝑚𝑒𝑟</m:t>
                          </m:r>
                        </m:sub>
                      </m:sSub>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1752600" y="5517657"/>
                <a:ext cx="6046399" cy="398955"/>
              </a:xfrm>
              <a:prstGeom prst="rect">
                <a:avLst/>
              </a:prstGeom>
              <a:blipFill>
                <a:blip r:embed="rId3"/>
                <a:stretch>
                  <a:fillRect l="-807" r="-404" b="-25758"/>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8125810E-D8D7-F24F-B563-0095D350113D}"/>
              </a:ext>
            </a:extLst>
          </p:cNvPr>
          <p:cNvSpPr>
            <a:spLocks noGrp="1"/>
          </p:cNvSpPr>
          <p:nvPr>
            <p:ph type="sldNum" sz="quarter" idx="12"/>
          </p:nvPr>
        </p:nvSpPr>
        <p:spPr/>
        <p:txBody>
          <a:bodyPr/>
          <a:lstStyle/>
          <a:p>
            <a:fld id="{5B7A2384-8C5D-49F6-8259-B9A64ECD4852}" type="slidenum">
              <a:rPr lang="en-US" smtClean="0"/>
              <a:t>35</a:t>
            </a:fld>
            <a:endParaRPr lang="en-US"/>
          </a:p>
        </p:txBody>
      </p:sp>
      <p:sp>
        <p:nvSpPr>
          <p:cNvPr id="7" name="Text Placeholder 4">
            <a:extLst>
              <a:ext uri="{FF2B5EF4-FFF2-40B4-BE49-F238E27FC236}">
                <a16:creationId xmlns:a16="http://schemas.microsoft.com/office/drawing/2014/main" id="{48B9042D-BD8C-4A86-A748-E7D7AFEDE525}"/>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810633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336" y="-28592"/>
            <a:ext cx="82296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2</a:t>
            </a:r>
          </a:p>
        </p:txBody>
      </p:sp>
      <p:sp>
        <p:nvSpPr>
          <p:cNvPr id="3" name="Slide Number Placeholder 2">
            <a:extLst>
              <a:ext uri="{FF2B5EF4-FFF2-40B4-BE49-F238E27FC236}">
                <a16:creationId xmlns:a16="http://schemas.microsoft.com/office/drawing/2014/main" id="{8E28E3F5-5DF0-B64E-9D72-2F33C52CB8FA}"/>
              </a:ext>
            </a:extLst>
          </p:cNvPr>
          <p:cNvSpPr>
            <a:spLocks noGrp="1"/>
          </p:cNvSpPr>
          <p:nvPr>
            <p:ph type="sldNum" sz="quarter" idx="12"/>
          </p:nvPr>
        </p:nvSpPr>
        <p:spPr/>
        <p:txBody>
          <a:bodyPr/>
          <a:lstStyle/>
          <a:p>
            <a:fld id="{5B7A2384-8C5D-49F6-8259-B9A64ECD4852}" type="slidenum">
              <a:rPr lang="en-US" smtClean="0"/>
              <a:t>36</a:t>
            </a:fld>
            <a:endParaRPr lang="en-US"/>
          </a:p>
        </p:txBody>
      </p:sp>
      <p:sp>
        <p:nvSpPr>
          <p:cNvPr id="15" name="TextBox 14"/>
          <p:cNvSpPr txBox="1"/>
          <p:nvPr/>
        </p:nvSpPr>
        <p:spPr>
          <a:xfrm>
            <a:off x="387690" y="873179"/>
            <a:ext cx="8288337" cy="1015663"/>
          </a:xfrm>
          <a:prstGeom prst="rect">
            <a:avLst/>
          </a:prstGeom>
          <a:noFill/>
        </p:spPr>
        <p:txBody>
          <a:bodyPr wrap="square" rtlCol="0">
            <a:spAutoFit/>
          </a:bodyPr>
          <a:lstStyle/>
          <a:p>
            <a:r>
              <a:rPr lang="en-US" sz="2000" dirty="0"/>
              <a:t>Assume that the metered maximum diversified kW demand for the system of Example 2.1 is 92.9 kW. Allocate this load according to the kVA ratings of the three transformers.</a:t>
            </a:r>
          </a:p>
        </p:txBody>
      </p:sp>
      <p:pic>
        <p:nvPicPr>
          <p:cNvPr id="8" name="Picture 7"/>
          <p:cNvPicPr>
            <a:picLocks noChangeAspect="1"/>
          </p:cNvPicPr>
          <p:nvPr/>
        </p:nvPicPr>
        <p:blipFill>
          <a:blip r:embed="rId2"/>
          <a:stretch>
            <a:fillRect/>
          </a:stretch>
        </p:blipFill>
        <p:spPr>
          <a:xfrm>
            <a:off x="2291515" y="4676775"/>
            <a:ext cx="4587241" cy="1433512"/>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2819400" y="1981200"/>
                <a:ext cx="3935244" cy="307777"/>
              </a:xfrm>
              <a:prstGeom prst="rect">
                <a:avLst/>
              </a:prstGeom>
              <a:noFill/>
            </p:spPr>
            <p:txBody>
              <a:bodyPr wrap="none" lIns="0" tIns="0" rIns="0" bIns="0" rtlCol="0">
                <a:spAutoFit/>
              </a:bodyPr>
              <a:lstStyle/>
              <a:p>
                <a:r>
                  <a:rPr lang="en-US" sz="2000" dirty="0"/>
                  <a:t>kVA_total</a:t>
                </a:r>
                <a14:m>
                  <m:oMath xmlns:m="http://schemas.openxmlformats.org/officeDocument/2006/math">
                    <m:r>
                      <a:rPr lang="en-US" sz="2000" b="0" i="0" smtClean="0">
                        <a:latin typeface="Cambria Math" panose="02040503050406030204" pitchFamily="18" charset="0"/>
                      </a:rPr>
                      <m:t>=25+37.5+50=112.2</m:t>
                    </m:r>
                  </m:oMath>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2819400" y="1981200"/>
                <a:ext cx="3935244" cy="307777"/>
              </a:xfrm>
              <a:prstGeom prst="rect">
                <a:avLst/>
              </a:prstGeom>
              <a:blipFill>
                <a:blip r:embed="rId3"/>
                <a:stretch>
                  <a:fillRect l="-4031" t="-26000" r="-1705"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160618" y="2450349"/>
                <a:ext cx="3236079" cy="437171"/>
              </a:xfrm>
              <a:prstGeom prst="rect">
                <a:avLst/>
              </a:prstGeom>
              <a:noFill/>
            </p:spPr>
            <p:txBody>
              <a:bodyPr wrap="none" lIns="0" tIns="0" rIns="0" bIns="0" rtlCol="0">
                <a:spAutoFit/>
              </a:bodyPr>
              <a:lstStyle/>
              <a:p>
                <a:r>
                  <a:rPr lang="en-US" sz="2000" dirty="0"/>
                  <a:t>A</a:t>
                </a:r>
                <a14:m>
                  <m:oMath xmlns:m="http://schemas.openxmlformats.org/officeDocument/2006/math">
                    <m:r>
                      <m:rPr>
                        <m:sty m:val="p"/>
                      </m:rPr>
                      <a:rPr lang="en-US" sz="2000" b="0" i="0" smtClean="0">
                        <a:latin typeface="Cambria Math" panose="02040503050406030204" pitchFamily="18" charset="0"/>
                      </a:rPr>
                      <m:t>F</m:t>
                    </m:r>
                    <m:r>
                      <a:rPr lang="en-US" sz="2000" b="0" i="0" smtClean="0">
                        <a:latin typeface="Cambria Math" panose="02040503050406030204" pitchFamily="18" charset="0"/>
                      </a:rPr>
                      <m:t>=</m:t>
                    </m:r>
                    <m:f>
                      <m:fPr>
                        <m:ctrlPr>
                          <a:rPr lang="en-US" sz="2000" i="1">
                            <a:latin typeface="Cambria Math" panose="02040503050406030204" pitchFamily="18" charset="0"/>
                          </a:rPr>
                        </m:ctrlPr>
                      </m:fPr>
                      <m:num>
                        <m:r>
                          <a:rPr lang="en-US" sz="2000" b="0" i="0" smtClean="0">
                            <a:latin typeface="Cambria Math" panose="02040503050406030204" pitchFamily="18" charset="0"/>
                          </a:rPr>
                          <m:t>92.9</m:t>
                        </m:r>
                      </m:num>
                      <m:den>
                        <m:r>
                          <a:rPr lang="en-US" sz="2000" b="0" i="0" smtClean="0">
                            <a:latin typeface="Cambria Math" panose="02040503050406030204" pitchFamily="18" charset="0"/>
                          </a:rPr>
                          <m:t>112.5</m:t>
                        </m:r>
                      </m:den>
                    </m:f>
                    <m:r>
                      <a:rPr lang="en-US" sz="2000" b="0" i="0" smtClean="0">
                        <a:latin typeface="Cambria Math" panose="02040503050406030204" pitchFamily="18" charset="0"/>
                      </a:rPr>
                      <m:t>=0.8258 </m:t>
                    </m:r>
                    <m:r>
                      <m:rPr>
                        <m:sty m:val="p"/>
                      </m:rPr>
                      <a:rPr lang="en-US" sz="2000" b="0" i="0" smtClean="0">
                        <a:latin typeface="Cambria Math" panose="02040503050406030204" pitchFamily="18" charset="0"/>
                      </a:rPr>
                      <m:t>kW</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kVA</m:t>
                    </m:r>
                  </m:oMath>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3160618" y="2450349"/>
                <a:ext cx="3236079" cy="437171"/>
              </a:xfrm>
              <a:prstGeom prst="rect">
                <a:avLst/>
              </a:prstGeom>
              <a:blipFill>
                <a:blip r:embed="rId4"/>
                <a:stretch>
                  <a:fillRect l="-4708" t="-4167" b="-18056"/>
                </a:stretch>
              </a:blipFill>
            </p:spPr>
            <p:txBody>
              <a:bodyPr/>
              <a:lstStyle/>
              <a:p>
                <a:r>
                  <a:rPr lang="en-US">
                    <a:noFill/>
                  </a:rPr>
                  <a:t> </a:t>
                </a:r>
              </a:p>
            </p:txBody>
          </p:sp>
        </mc:Fallback>
      </mc:AlternateContent>
      <p:sp>
        <p:nvSpPr>
          <p:cNvPr id="4" name="Rectangle 3"/>
          <p:cNvSpPr/>
          <p:nvPr/>
        </p:nvSpPr>
        <p:spPr>
          <a:xfrm>
            <a:off x="390318" y="2952690"/>
            <a:ext cx="8288337" cy="400110"/>
          </a:xfrm>
          <a:prstGeom prst="rect">
            <a:avLst/>
          </a:prstGeom>
        </p:spPr>
        <p:txBody>
          <a:bodyPr wrap="square">
            <a:spAutoFit/>
          </a:bodyPr>
          <a:lstStyle/>
          <a:p>
            <a:r>
              <a:rPr lang="en-US" sz="2000" dirty="0">
                <a:solidFill>
                  <a:srgbClr val="000000"/>
                </a:solidFill>
              </a:rPr>
              <a:t>The allocated kW for each transformer</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2" name="TextBox 11"/>
              <p:cNvSpPr txBox="1"/>
              <p:nvPr/>
            </p:nvSpPr>
            <p:spPr>
              <a:xfrm>
                <a:off x="2605618" y="3429000"/>
                <a:ext cx="3663567" cy="307777"/>
              </a:xfrm>
              <a:prstGeom prst="rect">
                <a:avLst/>
              </a:prstGeom>
              <a:noFill/>
            </p:spPr>
            <p:txBody>
              <a:bodyPr wrap="none" lIns="0" tIns="0" rIns="0" bIns="0" rtlCol="0">
                <a:spAutoFit/>
              </a:bodyPr>
              <a:lstStyle/>
              <a:p>
                <a:r>
                  <a:rPr lang="en-US" sz="2000" dirty="0"/>
                  <a:t>T1:kW</a:t>
                </a:r>
                <a14:m>
                  <m:oMath xmlns:m="http://schemas.openxmlformats.org/officeDocument/2006/math">
                    <m:r>
                      <a:rPr lang="en-US" sz="2000" b="0" i="0" smtClean="0">
                        <a:latin typeface="Cambria Math" panose="02040503050406030204" pitchFamily="18" charset="0"/>
                      </a:rPr>
                      <m:t>=0.8258∗25=20.64 </m:t>
                    </m:r>
                    <m:r>
                      <m:rPr>
                        <m:sty m:val="p"/>
                      </m:rPr>
                      <a:rPr lang="en-US" sz="2000" b="0" i="0" smtClean="0">
                        <a:latin typeface="Cambria Math" panose="02040503050406030204" pitchFamily="18" charset="0"/>
                      </a:rPr>
                      <m:t>kW</m:t>
                    </m:r>
                  </m:oMath>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605618" y="3429000"/>
                <a:ext cx="3663567" cy="307777"/>
              </a:xfrm>
              <a:prstGeom prst="rect">
                <a:avLst/>
              </a:prstGeom>
              <a:blipFill>
                <a:blip r:embed="rId5"/>
                <a:stretch>
                  <a:fillRect l="-4160" t="-26000" r="-1830"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605618" y="3810000"/>
                <a:ext cx="3859133" cy="307777"/>
              </a:xfrm>
              <a:prstGeom prst="rect">
                <a:avLst/>
              </a:prstGeom>
              <a:noFill/>
            </p:spPr>
            <p:txBody>
              <a:bodyPr wrap="none" lIns="0" tIns="0" rIns="0" bIns="0" rtlCol="0">
                <a:spAutoFit/>
              </a:bodyPr>
              <a:lstStyle/>
              <a:p>
                <a:r>
                  <a:rPr lang="en-US" sz="2000" dirty="0"/>
                  <a:t>T2:kW</a:t>
                </a:r>
                <a14:m>
                  <m:oMath xmlns:m="http://schemas.openxmlformats.org/officeDocument/2006/math">
                    <m:r>
                      <a:rPr lang="en-US" sz="2000" b="0" i="0" smtClean="0">
                        <a:latin typeface="Cambria Math" panose="02040503050406030204" pitchFamily="18" charset="0"/>
                      </a:rPr>
                      <m:t>=0.8258∗37.5=30.97 </m:t>
                    </m:r>
                    <m:r>
                      <m:rPr>
                        <m:sty m:val="p"/>
                      </m:rPr>
                      <a:rPr lang="en-US" sz="2000" b="0" i="0" smtClean="0">
                        <a:latin typeface="Cambria Math" panose="02040503050406030204" pitchFamily="18" charset="0"/>
                      </a:rPr>
                      <m:t>kW</m:t>
                    </m:r>
                  </m:oMath>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605618" y="3810000"/>
                <a:ext cx="3859133" cy="307777"/>
              </a:xfrm>
              <a:prstGeom prst="rect">
                <a:avLst/>
              </a:prstGeom>
              <a:blipFill>
                <a:blip r:embed="rId6"/>
                <a:stretch>
                  <a:fillRect l="-3949" t="-26000" r="-1738"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608246" y="4267200"/>
                <a:ext cx="3663567" cy="307777"/>
              </a:xfrm>
              <a:prstGeom prst="rect">
                <a:avLst/>
              </a:prstGeom>
              <a:noFill/>
            </p:spPr>
            <p:txBody>
              <a:bodyPr wrap="none" lIns="0" tIns="0" rIns="0" bIns="0" rtlCol="0">
                <a:spAutoFit/>
              </a:bodyPr>
              <a:lstStyle/>
              <a:p>
                <a:r>
                  <a:rPr lang="en-US" sz="2000" dirty="0"/>
                  <a:t>T3:kW</a:t>
                </a:r>
                <a14:m>
                  <m:oMath xmlns:m="http://schemas.openxmlformats.org/officeDocument/2006/math">
                    <m:r>
                      <a:rPr lang="en-US" sz="2000" b="0" i="0" smtClean="0">
                        <a:latin typeface="Cambria Math" panose="02040503050406030204" pitchFamily="18" charset="0"/>
                      </a:rPr>
                      <m:t>=0.8258∗50=41.29 </m:t>
                    </m:r>
                    <m:r>
                      <m:rPr>
                        <m:sty m:val="p"/>
                      </m:rPr>
                      <a:rPr lang="en-US" sz="2000" b="0" i="0" smtClean="0">
                        <a:latin typeface="Cambria Math" panose="02040503050406030204" pitchFamily="18" charset="0"/>
                      </a:rPr>
                      <m:t>kW</m:t>
                    </m:r>
                  </m:oMath>
                </a14:m>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608246" y="4267200"/>
                <a:ext cx="3663567" cy="307777"/>
              </a:xfrm>
              <a:prstGeom prst="rect">
                <a:avLst/>
              </a:prstGeom>
              <a:blipFill>
                <a:blip r:embed="rId7"/>
                <a:stretch>
                  <a:fillRect l="-4326" t="-26000" r="-1830" b="-50000"/>
                </a:stretch>
              </a:blipFill>
            </p:spPr>
            <p:txBody>
              <a:bodyPr/>
              <a:lstStyle/>
              <a:p>
                <a:r>
                  <a:rPr lang="en-US">
                    <a:noFill/>
                  </a:rPr>
                  <a:t> </a:t>
                </a:r>
              </a:p>
            </p:txBody>
          </p:sp>
        </mc:Fallback>
      </mc:AlternateContent>
      <p:sp>
        <p:nvSpPr>
          <p:cNvPr id="14" name="Text Placeholder 4">
            <a:extLst>
              <a:ext uri="{FF2B5EF4-FFF2-40B4-BE49-F238E27FC236}">
                <a16:creationId xmlns:a16="http://schemas.microsoft.com/office/drawing/2014/main" id="{6E26091A-E9D8-42F4-9EA3-BDD78489ADA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671234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797" y="0"/>
            <a:ext cx="7101239" cy="1323439"/>
          </a:xfrm>
          <a:prstGeom prst="rect">
            <a:avLst/>
          </a:prstGeom>
          <a:noFill/>
        </p:spPr>
        <p:txBody>
          <a:bodyPr wrap="none" rtlCol="0">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Voltage Drop Calculations Using </a:t>
            </a:r>
          </a:p>
          <a:p>
            <a:r>
              <a:rPr lang="en-US" sz="4000" dirty="0">
                <a:solidFill>
                  <a:srgbClr val="C8102E"/>
                </a:solidFill>
                <a:latin typeface="Times New Roman" panose="02020603050405020304" pitchFamily="18" charset="0"/>
                <a:ea typeface="+mj-ea"/>
                <a:cs typeface="Times New Roman" panose="02020603050405020304" pitchFamily="18" charset="0"/>
              </a:rPr>
              <a:t>Allocated Loads</a:t>
            </a:r>
          </a:p>
        </p:txBody>
      </p:sp>
      <p:sp>
        <p:nvSpPr>
          <p:cNvPr id="3" name="TextBox 2"/>
          <p:cNvSpPr txBox="1"/>
          <p:nvPr/>
        </p:nvSpPr>
        <p:spPr>
          <a:xfrm>
            <a:off x="287322" y="1291367"/>
            <a:ext cx="8305801" cy="1569660"/>
          </a:xfrm>
          <a:prstGeom prst="rect">
            <a:avLst/>
          </a:prstGeom>
          <a:noFill/>
        </p:spPr>
        <p:txBody>
          <a:bodyPr wrap="square" rtlCol="0">
            <a:spAutoFit/>
          </a:bodyPr>
          <a:lstStyle/>
          <a:p>
            <a:r>
              <a:rPr lang="en-US" dirty="0"/>
              <a:t>Will use two allocation methods:</a:t>
            </a:r>
          </a:p>
          <a:p>
            <a:endParaRPr lang="en-US" dirty="0"/>
          </a:p>
          <a:p>
            <a:pPr marL="342900" indent="-342900">
              <a:buAutoNum type="arabicParenR"/>
            </a:pPr>
            <a:r>
              <a:rPr lang="en-US" b="1" dirty="0"/>
              <a:t>Diversity Factors </a:t>
            </a:r>
            <a:r>
              <a:rPr lang="en-US" dirty="0"/>
              <a:t>– bottom up approach</a:t>
            </a:r>
          </a:p>
          <a:p>
            <a:pPr marL="342900" indent="-342900">
              <a:buAutoNum type="arabicParenR"/>
            </a:pPr>
            <a:r>
              <a:rPr lang="en-US" b="1" dirty="0"/>
              <a:t>Allocation factor </a:t>
            </a:r>
            <a:r>
              <a:rPr lang="en-US" dirty="0"/>
              <a:t>– when substation metering data available </a:t>
            </a:r>
          </a:p>
        </p:txBody>
      </p:sp>
      <p:pic>
        <p:nvPicPr>
          <p:cNvPr id="6" name="Picture 5"/>
          <p:cNvPicPr>
            <a:picLocks noChangeAspect="1"/>
          </p:cNvPicPr>
          <p:nvPr/>
        </p:nvPicPr>
        <p:blipFill>
          <a:blip r:embed="rId2"/>
          <a:stretch>
            <a:fillRect/>
          </a:stretch>
        </p:blipFill>
        <p:spPr>
          <a:xfrm>
            <a:off x="1295400" y="3589318"/>
            <a:ext cx="6710747" cy="2097107"/>
          </a:xfrm>
          <a:prstGeom prst="rect">
            <a:avLst/>
          </a:prstGeom>
        </p:spPr>
      </p:pic>
      <p:sp>
        <p:nvSpPr>
          <p:cNvPr id="5" name="Slide Number Placeholder 4">
            <a:extLst>
              <a:ext uri="{FF2B5EF4-FFF2-40B4-BE49-F238E27FC236}">
                <a16:creationId xmlns:a16="http://schemas.microsoft.com/office/drawing/2014/main" id="{52E4D99B-48A8-344D-8F4A-19F7F1832D7D}"/>
              </a:ext>
            </a:extLst>
          </p:cNvPr>
          <p:cNvSpPr>
            <a:spLocks noGrp="1"/>
          </p:cNvSpPr>
          <p:nvPr>
            <p:ph type="sldNum" sz="quarter" idx="12"/>
          </p:nvPr>
        </p:nvSpPr>
        <p:spPr/>
        <p:txBody>
          <a:bodyPr/>
          <a:lstStyle/>
          <a:p>
            <a:fld id="{5B7A2384-8C5D-49F6-8259-B9A64ECD4852}" type="slidenum">
              <a:rPr lang="en-US" smtClean="0"/>
              <a:t>37</a:t>
            </a:fld>
            <a:endParaRPr lang="en-US"/>
          </a:p>
        </p:txBody>
      </p:sp>
      <p:sp>
        <p:nvSpPr>
          <p:cNvPr id="7" name="Text Placeholder 4">
            <a:extLst>
              <a:ext uri="{FF2B5EF4-FFF2-40B4-BE49-F238E27FC236}">
                <a16:creationId xmlns:a16="http://schemas.microsoft.com/office/drawing/2014/main" id="{A14DB451-43D5-471B-A6E2-C0F1389BDA07}"/>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4117752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3</a:t>
            </a:r>
          </a:p>
        </p:txBody>
      </p:sp>
      <p:sp>
        <p:nvSpPr>
          <p:cNvPr id="3" name="Slide Number Placeholder 2">
            <a:extLst>
              <a:ext uri="{FF2B5EF4-FFF2-40B4-BE49-F238E27FC236}">
                <a16:creationId xmlns:a16="http://schemas.microsoft.com/office/drawing/2014/main" id="{706FA449-F706-B743-B7DC-F67256860979}"/>
              </a:ext>
            </a:extLst>
          </p:cNvPr>
          <p:cNvSpPr>
            <a:spLocks noGrp="1"/>
          </p:cNvSpPr>
          <p:nvPr>
            <p:ph type="sldNum" sz="quarter" idx="12"/>
          </p:nvPr>
        </p:nvSpPr>
        <p:spPr/>
        <p:txBody>
          <a:bodyPr/>
          <a:lstStyle/>
          <a:p>
            <a:fld id="{5B7A2384-8C5D-49F6-8259-B9A64ECD4852}" type="slidenum">
              <a:rPr lang="en-US" smtClean="0"/>
              <a:t>38</a:t>
            </a:fld>
            <a:endParaRPr lang="en-US"/>
          </a:p>
        </p:txBody>
      </p:sp>
      <p:sp>
        <p:nvSpPr>
          <p:cNvPr id="15" name="TextBox 14"/>
          <p:cNvSpPr txBox="1"/>
          <p:nvPr/>
        </p:nvSpPr>
        <p:spPr>
          <a:xfrm>
            <a:off x="188720" y="990600"/>
            <a:ext cx="8745538" cy="1938992"/>
          </a:xfrm>
          <a:prstGeom prst="rect">
            <a:avLst/>
          </a:prstGeom>
          <a:noFill/>
        </p:spPr>
        <p:txBody>
          <a:bodyPr wrap="square" rtlCol="0">
            <a:spAutoFit/>
          </a:bodyPr>
          <a:lstStyle/>
          <a:p>
            <a:pPr algn="just"/>
            <a:r>
              <a:rPr lang="en-US" sz="2000" dirty="0"/>
              <a:t>For the system of Example 2.1, assume the voltage at N1 is 2400 V and compute the secondary voltages on the three transformers using the DFs.</a:t>
            </a:r>
          </a:p>
          <a:p>
            <a:pPr algn="just"/>
            <a:r>
              <a:rPr lang="en-US" sz="2000" dirty="0"/>
              <a:t>The system of Example 2.1 including segment distances is shown in following figure.</a:t>
            </a:r>
          </a:p>
          <a:p>
            <a:pPr algn="just"/>
            <a:r>
              <a:rPr lang="en-US" sz="2000" dirty="0"/>
              <a:t>Assume that the power factor of the loads is 0.9 lagging.</a:t>
            </a:r>
          </a:p>
          <a:p>
            <a:pPr algn="just"/>
            <a:r>
              <a:rPr lang="en-US" sz="2000" dirty="0"/>
              <a:t>The impedance of the lines are </a:t>
            </a:r>
            <a:r>
              <a:rPr lang="en-US" sz="2000" i="1" dirty="0"/>
              <a:t>z</a:t>
            </a:r>
            <a:r>
              <a:rPr lang="en-US" sz="2000" dirty="0"/>
              <a:t> = 0.3 + </a:t>
            </a:r>
            <a:r>
              <a:rPr lang="en-US" sz="2000" i="1" dirty="0"/>
              <a:t>j</a:t>
            </a:r>
            <a:r>
              <a:rPr lang="en-US" sz="2000" dirty="0"/>
              <a:t>0.6 Ω/mile</a:t>
            </a:r>
          </a:p>
        </p:txBody>
      </p:sp>
      <p:sp>
        <p:nvSpPr>
          <p:cNvPr id="4" name="Rectangle 3"/>
          <p:cNvSpPr/>
          <p:nvPr/>
        </p:nvSpPr>
        <p:spPr>
          <a:xfrm>
            <a:off x="199230" y="2784137"/>
            <a:ext cx="8288337" cy="400110"/>
          </a:xfrm>
          <a:prstGeom prst="rect">
            <a:avLst/>
          </a:prstGeom>
        </p:spPr>
        <p:txBody>
          <a:bodyPr wrap="square">
            <a:spAutoFit/>
          </a:bodyPr>
          <a:lstStyle/>
          <a:p>
            <a:r>
              <a:rPr lang="en-US" sz="2000" dirty="0">
                <a:solidFill>
                  <a:srgbClr val="000000"/>
                </a:solidFill>
              </a:rPr>
              <a:t>The rating of the transformers are as follows: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2" name="TextBox 11"/>
              <p:cNvSpPr txBox="1"/>
              <p:nvPr/>
            </p:nvSpPr>
            <p:spPr>
              <a:xfrm>
                <a:off x="2590800" y="3165137"/>
                <a:ext cx="4324838" cy="307777"/>
              </a:xfrm>
              <a:prstGeom prst="rect">
                <a:avLst/>
              </a:prstGeom>
              <a:noFill/>
            </p:spPr>
            <p:txBody>
              <a:bodyPr wrap="none" lIns="0" tIns="0" rIns="0" bIns="0" rtlCol="0">
                <a:spAutoFit/>
              </a:bodyPr>
              <a:lstStyle/>
              <a:p>
                <a:r>
                  <a:rPr lang="en-US" sz="2000" dirty="0"/>
                  <a:t>T1:25 kV</a:t>
                </a:r>
                <a14:m>
                  <m:oMath xmlns:m="http://schemas.openxmlformats.org/officeDocument/2006/math">
                    <m:r>
                      <m:rPr>
                        <m:sty m:val="p"/>
                      </m:rPr>
                      <a:rPr lang="en-US" sz="2000" b="0" i="0" smtClean="0">
                        <a:latin typeface="Cambria Math" panose="02040503050406030204" pitchFamily="18" charset="0"/>
                      </a:rPr>
                      <m:t>A</m:t>
                    </m:r>
                    <m:r>
                      <a:rPr lang="en-US" sz="2000" b="0" i="0" smtClean="0">
                        <a:latin typeface="Cambria Math" panose="02040503050406030204" pitchFamily="18" charset="0"/>
                      </a:rPr>
                      <m:t>, 2400−240 </m:t>
                    </m:r>
                    <m:r>
                      <m:rPr>
                        <m:sty m:val="p"/>
                      </m:rPr>
                      <a:rPr lang="en-US" sz="2000" b="0" i="0" smtClean="0">
                        <a:latin typeface="Cambria Math" panose="02040503050406030204" pitchFamily="18" charset="0"/>
                      </a:rPr>
                      <m:t>V</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Z</m:t>
                    </m:r>
                    <m:r>
                      <a:rPr lang="en-US" sz="2000" b="0" i="0" smtClean="0">
                        <a:latin typeface="Cambria Math" panose="02040503050406030204" pitchFamily="18" charset="0"/>
                      </a:rPr>
                      <m:t>=</m:t>
                    </m:r>
                    <m:f>
                      <m:fPr>
                        <m:type m:val="lin"/>
                        <m:ctrlPr>
                          <a:rPr lang="en-US" sz="2000" b="0" i="1" smtClean="0">
                            <a:latin typeface="Cambria Math" panose="02040503050406030204" pitchFamily="18" charset="0"/>
                          </a:rPr>
                        </m:ctrlPr>
                      </m:fPr>
                      <m:num>
                        <m:r>
                          <a:rPr lang="en-US" sz="2000" b="0" i="1" smtClean="0">
                            <a:latin typeface="Cambria Math" panose="02040503050406030204" pitchFamily="18" charset="0"/>
                          </a:rPr>
                          <m:t>1.8</m:t>
                        </m:r>
                      </m:num>
                      <m:den>
                        <m:r>
                          <a:rPr lang="en-US" sz="2000" b="0" i="1" smtClean="0">
                            <a:latin typeface="Cambria Math" panose="02040503050406030204" pitchFamily="18" charset="0"/>
                          </a:rPr>
                          <m:t>40%</m:t>
                        </m:r>
                      </m:den>
                    </m:f>
                  </m:oMath>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590800" y="3165137"/>
                <a:ext cx="4324838" cy="307777"/>
              </a:xfrm>
              <a:prstGeom prst="rect">
                <a:avLst/>
              </a:prstGeom>
              <a:blipFill>
                <a:blip r:embed="rId2"/>
                <a:stretch>
                  <a:fillRect l="-3526" t="-162745" r="-5783" b="-2470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590800" y="3524180"/>
                <a:ext cx="4517199" cy="307777"/>
              </a:xfrm>
              <a:prstGeom prst="rect">
                <a:avLst/>
              </a:prstGeom>
              <a:noFill/>
            </p:spPr>
            <p:txBody>
              <a:bodyPr wrap="none" lIns="0" tIns="0" rIns="0" bIns="0" rtlCol="0">
                <a:spAutoFit/>
              </a:bodyPr>
              <a:lstStyle/>
              <a:p>
                <a:r>
                  <a:rPr lang="en-US" sz="2000" dirty="0"/>
                  <a:t>T2:37.5 kV</a:t>
                </a:r>
                <a14:m>
                  <m:oMath xmlns:m="http://schemas.openxmlformats.org/officeDocument/2006/math">
                    <m:r>
                      <m:rPr>
                        <m:sty m:val="p"/>
                      </m:rPr>
                      <a:rPr lang="en-US" sz="2000">
                        <a:latin typeface="Cambria Math" panose="02040503050406030204" pitchFamily="18" charset="0"/>
                      </a:rPr>
                      <m:t>A</m:t>
                    </m:r>
                    <m:r>
                      <a:rPr lang="en-US" sz="2000">
                        <a:latin typeface="Cambria Math" panose="02040503050406030204" pitchFamily="18" charset="0"/>
                      </a:rPr>
                      <m:t>, 2400−240 </m:t>
                    </m:r>
                    <m:r>
                      <m:rPr>
                        <m:sty m:val="p"/>
                      </m:rPr>
                      <a:rPr lang="en-US" sz="2000">
                        <a:latin typeface="Cambria Math" panose="02040503050406030204" pitchFamily="18" charset="0"/>
                      </a:rPr>
                      <m:t>V</m:t>
                    </m:r>
                    <m:r>
                      <a:rPr lang="en-US" sz="2000">
                        <a:latin typeface="Cambria Math" panose="02040503050406030204" pitchFamily="18" charset="0"/>
                      </a:rPr>
                      <m:t>, </m:t>
                    </m:r>
                    <m:r>
                      <m:rPr>
                        <m:sty m:val="p"/>
                      </m:rPr>
                      <a:rPr lang="en-US" sz="2000">
                        <a:latin typeface="Cambria Math" panose="02040503050406030204" pitchFamily="18" charset="0"/>
                      </a:rPr>
                      <m:t>Z</m:t>
                    </m:r>
                    <m:r>
                      <a:rPr lang="en-US" sz="2000">
                        <a:latin typeface="Cambria Math" panose="02040503050406030204" pitchFamily="18" charset="0"/>
                      </a:rPr>
                      <m:t>=</m:t>
                    </m:r>
                    <m:f>
                      <m:fPr>
                        <m:type m:val="lin"/>
                        <m:ctrlPr>
                          <a:rPr lang="en-US" sz="2000" i="1">
                            <a:latin typeface="Cambria Math" panose="02040503050406030204" pitchFamily="18" charset="0"/>
                          </a:rPr>
                        </m:ctrlPr>
                      </m:fPr>
                      <m:num>
                        <m:r>
                          <a:rPr lang="en-US" sz="2000" i="1">
                            <a:latin typeface="Cambria Math" panose="02040503050406030204" pitchFamily="18" charset="0"/>
                          </a:rPr>
                          <m:t>1.</m:t>
                        </m:r>
                        <m:r>
                          <a:rPr lang="en-US" sz="2000" b="0" i="1" smtClean="0">
                            <a:latin typeface="Cambria Math" panose="02040503050406030204" pitchFamily="18" charset="0"/>
                          </a:rPr>
                          <m:t>9</m:t>
                        </m:r>
                      </m:num>
                      <m:den>
                        <m:r>
                          <a:rPr lang="en-US" sz="2000" i="1">
                            <a:latin typeface="Cambria Math" panose="02040503050406030204" pitchFamily="18" charset="0"/>
                          </a:rPr>
                          <m:t>4</m:t>
                        </m:r>
                        <m:r>
                          <a:rPr lang="en-US" sz="2000" b="0" i="1" smtClean="0">
                            <a:latin typeface="Cambria Math" panose="02040503050406030204" pitchFamily="18" charset="0"/>
                          </a:rPr>
                          <m:t>5</m:t>
                        </m:r>
                        <m:r>
                          <a:rPr lang="en-US" sz="2000" i="1">
                            <a:latin typeface="Cambria Math" panose="02040503050406030204" pitchFamily="18" charset="0"/>
                          </a:rPr>
                          <m:t>%</m:t>
                        </m:r>
                      </m:den>
                    </m:f>
                  </m:oMath>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590800" y="3524180"/>
                <a:ext cx="4517199" cy="307777"/>
              </a:xfrm>
              <a:prstGeom prst="rect">
                <a:avLst/>
              </a:prstGeom>
              <a:blipFill>
                <a:blip r:embed="rId3"/>
                <a:stretch>
                  <a:fillRect l="-3374" t="-162745" r="-5398" b="-2470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590800" y="3883223"/>
                <a:ext cx="4324838" cy="307777"/>
              </a:xfrm>
              <a:prstGeom prst="rect">
                <a:avLst/>
              </a:prstGeom>
              <a:noFill/>
            </p:spPr>
            <p:txBody>
              <a:bodyPr wrap="none" lIns="0" tIns="0" rIns="0" bIns="0" rtlCol="0">
                <a:spAutoFit/>
              </a:bodyPr>
              <a:lstStyle/>
              <a:p>
                <a:r>
                  <a:rPr lang="en-US" sz="2000" dirty="0"/>
                  <a:t>T3:50 kV</a:t>
                </a:r>
                <a14:m>
                  <m:oMath xmlns:m="http://schemas.openxmlformats.org/officeDocument/2006/math">
                    <m:r>
                      <m:rPr>
                        <m:sty m:val="p"/>
                      </m:rPr>
                      <a:rPr lang="en-US" sz="2000">
                        <a:latin typeface="Cambria Math" panose="02040503050406030204" pitchFamily="18" charset="0"/>
                      </a:rPr>
                      <m:t>A</m:t>
                    </m:r>
                    <m:r>
                      <a:rPr lang="en-US" sz="2000">
                        <a:latin typeface="Cambria Math" panose="02040503050406030204" pitchFamily="18" charset="0"/>
                      </a:rPr>
                      <m:t>, 2400−240 </m:t>
                    </m:r>
                    <m:r>
                      <m:rPr>
                        <m:sty m:val="p"/>
                      </m:rPr>
                      <a:rPr lang="en-US" sz="2000">
                        <a:latin typeface="Cambria Math" panose="02040503050406030204" pitchFamily="18" charset="0"/>
                      </a:rPr>
                      <m:t>V</m:t>
                    </m:r>
                    <m:r>
                      <a:rPr lang="en-US" sz="2000">
                        <a:latin typeface="Cambria Math" panose="02040503050406030204" pitchFamily="18" charset="0"/>
                      </a:rPr>
                      <m:t>, </m:t>
                    </m:r>
                    <m:r>
                      <m:rPr>
                        <m:sty m:val="p"/>
                      </m:rPr>
                      <a:rPr lang="en-US" sz="2000">
                        <a:latin typeface="Cambria Math" panose="02040503050406030204" pitchFamily="18" charset="0"/>
                      </a:rPr>
                      <m:t>Z</m:t>
                    </m:r>
                    <m:r>
                      <a:rPr lang="en-US" sz="2000">
                        <a:latin typeface="Cambria Math" panose="02040503050406030204" pitchFamily="18" charset="0"/>
                      </a:rPr>
                      <m:t>=</m:t>
                    </m:r>
                    <m:f>
                      <m:fPr>
                        <m:type m:val="lin"/>
                        <m:ctrlPr>
                          <a:rPr lang="en-US" sz="2000" i="1">
                            <a:latin typeface="Cambria Math" panose="02040503050406030204" pitchFamily="18" charset="0"/>
                          </a:rPr>
                        </m:ctrlPr>
                      </m:fPr>
                      <m:num>
                        <m:r>
                          <a:rPr lang="en-US" sz="2000" b="0" i="1" smtClean="0">
                            <a:latin typeface="Cambria Math" panose="02040503050406030204" pitchFamily="18" charset="0"/>
                          </a:rPr>
                          <m:t>2.0</m:t>
                        </m:r>
                      </m:num>
                      <m:den>
                        <m:r>
                          <a:rPr lang="en-US" sz="2000" b="0" i="1" smtClean="0">
                            <a:latin typeface="Cambria Math" panose="02040503050406030204" pitchFamily="18" charset="0"/>
                          </a:rPr>
                          <m:t>5</m:t>
                        </m:r>
                        <m:r>
                          <a:rPr lang="en-US" sz="2000" i="1">
                            <a:latin typeface="Cambria Math" panose="02040503050406030204" pitchFamily="18" charset="0"/>
                          </a:rPr>
                          <m:t>0%</m:t>
                        </m:r>
                      </m:den>
                    </m:f>
                  </m:oMath>
                </a14:m>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590800" y="3883223"/>
                <a:ext cx="4324838" cy="307777"/>
              </a:xfrm>
              <a:prstGeom prst="rect">
                <a:avLst/>
              </a:prstGeom>
              <a:blipFill>
                <a:blip r:embed="rId4"/>
                <a:stretch>
                  <a:fillRect l="-3526" t="-162745" r="-5783" b="-247059"/>
                </a:stretch>
              </a:blipFill>
            </p:spPr>
            <p:txBody>
              <a:bodyPr/>
              <a:lstStyle/>
              <a:p>
                <a:r>
                  <a:rPr lang="en-US">
                    <a:noFill/>
                  </a:rPr>
                  <a:t> </a:t>
                </a:r>
              </a:p>
            </p:txBody>
          </p:sp>
        </mc:Fallback>
      </mc:AlternateContent>
      <p:pic>
        <p:nvPicPr>
          <p:cNvPr id="11" name="Picture 10"/>
          <p:cNvPicPr>
            <a:picLocks noChangeAspect="1"/>
          </p:cNvPicPr>
          <p:nvPr/>
        </p:nvPicPr>
        <p:blipFill>
          <a:blip r:embed="rId5"/>
          <a:stretch>
            <a:fillRect/>
          </a:stretch>
        </p:blipFill>
        <p:spPr>
          <a:xfrm>
            <a:off x="2209799" y="4467610"/>
            <a:ext cx="4953001" cy="1569570"/>
          </a:xfrm>
          <a:prstGeom prst="rect">
            <a:avLst/>
          </a:prstGeom>
        </p:spPr>
      </p:pic>
      <p:sp>
        <p:nvSpPr>
          <p:cNvPr id="10" name="Text Placeholder 4">
            <a:extLst>
              <a:ext uri="{FF2B5EF4-FFF2-40B4-BE49-F238E27FC236}">
                <a16:creationId xmlns:a16="http://schemas.microsoft.com/office/drawing/2014/main" id="{1EA2C33E-9D0A-4635-9A9F-DA6C59DD5E6C}"/>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559961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3</a:t>
            </a:r>
          </a:p>
        </p:txBody>
      </p:sp>
      <p:sp>
        <p:nvSpPr>
          <p:cNvPr id="3" name="Slide Number Placeholder 2">
            <a:extLst>
              <a:ext uri="{FF2B5EF4-FFF2-40B4-BE49-F238E27FC236}">
                <a16:creationId xmlns:a16="http://schemas.microsoft.com/office/drawing/2014/main" id="{104404FB-5774-4D4A-A039-B1A9F6984FD2}"/>
              </a:ext>
            </a:extLst>
          </p:cNvPr>
          <p:cNvSpPr>
            <a:spLocks noGrp="1"/>
          </p:cNvSpPr>
          <p:nvPr>
            <p:ph type="sldNum" sz="quarter" idx="12"/>
          </p:nvPr>
        </p:nvSpPr>
        <p:spPr/>
        <p:txBody>
          <a:bodyPr/>
          <a:lstStyle/>
          <a:p>
            <a:fld id="{5B7A2384-8C5D-49F6-8259-B9A64ECD4852}" type="slidenum">
              <a:rPr lang="en-US" sz="1100" smtClean="0"/>
              <a:t>39</a:t>
            </a:fld>
            <a:endParaRPr lang="en-US" sz="1100"/>
          </a:p>
        </p:txBody>
      </p:sp>
      <p:sp>
        <p:nvSpPr>
          <p:cNvPr id="15" name="TextBox 14"/>
          <p:cNvSpPr txBox="1"/>
          <p:nvPr/>
        </p:nvSpPr>
        <p:spPr>
          <a:xfrm>
            <a:off x="199230" y="966668"/>
            <a:ext cx="8745538" cy="1938992"/>
          </a:xfrm>
          <a:prstGeom prst="rect">
            <a:avLst/>
          </a:prstGeom>
          <a:noFill/>
        </p:spPr>
        <p:txBody>
          <a:bodyPr wrap="square" rtlCol="0">
            <a:spAutoFit/>
          </a:bodyPr>
          <a:lstStyle/>
          <a:p>
            <a:pPr algn="just"/>
            <a:r>
              <a:rPr lang="en-US" sz="2000" dirty="0"/>
              <a:t>For the system of Example 2.1, assume the voltage at N1 is 2400 V and compute the secondary voltages on the three transformers using the DFs.</a:t>
            </a:r>
          </a:p>
          <a:p>
            <a:pPr algn="just"/>
            <a:r>
              <a:rPr lang="en-US" sz="2000" dirty="0"/>
              <a:t>The system of Example 2.1 including segment distances is shown in following figure.</a:t>
            </a:r>
          </a:p>
          <a:p>
            <a:pPr algn="just"/>
            <a:r>
              <a:rPr lang="en-US" sz="2000" dirty="0"/>
              <a:t>Assume that the power factor of the loads is 0.9 lagging.</a:t>
            </a:r>
          </a:p>
          <a:p>
            <a:pPr algn="just"/>
            <a:r>
              <a:rPr lang="en-US" sz="2000" dirty="0"/>
              <a:t>The impedance of the lines are </a:t>
            </a:r>
            <a:r>
              <a:rPr lang="en-US" sz="2000" i="1" dirty="0"/>
              <a:t>z</a:t>
            </a:r>
            <a:r>
              <a:rPr lang="en-US" sz="2000" dirty="0"/>
              <a:t> = 0.3 + </a:t>
            </a:r>
            <a:r>
              <a:rPr lang="en-US" sz="2000" i="1" dirty="0"/>
              <a:t>j</a:t>
            </a:r>
            <a:r>
              <a:rPr lang="en-US" sz="2000" dirty="0"/>
              <a:t>0.6 Ω/mile</a:t>
            </a:r>
          </a:p>
        </p:txBody>
      </p:sp>
      <p:sp>
        <p:nvSpPr>
          <p:cNvPr id="4" name="Rectangle 3"/>
          <p:cNvSpPr/>
          <p:nvPr/>
        </p:nvSpPr>
        <p:spPr>
          <a:xfrm>
            <a:off x="199230" y="2895600"/>
            <a:ext cx="8288337" cy="1015663"/>
          </a:xfrm>
          <a:prstGeom prst="rect">
            <a:avLst/>
          </a:prstGeom>
        </p:spPr>
        <p:txBody>
          <a:bodyPr wrap="square">
            <a:spAutoFit/>
          </a:bodyPr>
          <a:lstStyle/>
          <a:p>
            <a:r>
              <a:rPr lang="en-US" sz="2000" dirty="0"/>
              <a:t>From Example 2.1 the maximum diversified kW demands were computed. Using the 0.9 lagging power factor, the maximum diversified kW and kVA demands for the line segments and transformers</a:t>
            </a:r>
          </a:p>
        </p:txBody>
      </p:sp>
      <mc:AlternateContent xmlns:mc="http://schemas.openxmlformats.org/markup-compatibility/2006" xmlns:a14="http://schemas.microsoft.com/office/drawing/2010/main">
        <mc:Choice Requires="a14">
          <p:sp>
            <p:nvSpPr>
              <p:cNvPr id="19" name="TextBox 18"/>
              <p:cNvSpPr txBox="1"/>
              <p:nvPr/>
            </p:nvSpPr>
            <p:spPr>
              <a:xfrm>
                <a:off x="1447800" y="3962400"/>
                <a:ext cx="6025945" cy="307777"/>
              </a:xfrm>
              <a:prstGeom prst="rect">
                <a:avLst/>
              </a:prstGeom>
              <a:noFill/>
            </p:spPr>
            <p:txBody>
              <a:bodyPr wrap="none" lIns="0" tIns="0" rIns="0" bIns="0" rtlCol="0">
                <a:spAutoFit/>
              </a:bodyPr>
              <a:lstStyle/>
              <a:p>
                <a:r>
                  <a:rPr lang="en-US" sz="2000" dirty="0"/>
                  <a:t>Segment N1-N2: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12</m:t>
                        </m:r>
                      </m:sub>
                    </m:sSub>
                    <m:r>
                      <a:rPr lang="en-US" sz="2000" b="0" i="0" smtClean="0">
                        <a:latin typeface="Cambria Math" panose="02040503050406030204" pitchFamily="18" charset="0"/>
                      </a:rPr>
                      <m:t>=92.9 </m:t>
                    </m:r>
                    <m:r>
                      <m:rPr>
                        <m:sty m:val="p"/>
                      </m:rPr>
                      <a:rPr lang="en-US" sz="2000" b="0" i="0" smtClean="0">
                        <a:latin typeface="Cambria Math" panose="02040503050406030204" pitchFamily="18" charset="0"/>
                      </a:rPr>
                      <m:t>kW</m:t>
                    </m:r>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𝑆</m:t>
                        </m:r>
                      </m:e>
                      <m:sub>
                        <m:r>
                          <a:rPr lang="en-US" sz="2000" i="1">
                            <a:latin typeface="Cambria Math" panose="02040503050406030204" pitchFamily="18" charset="0"/>
                          </a:rPr>
                          <m:t>12</m:t>
                        </m:r>
                      </m:sub>
                    </m:sSub>
                    <m:r>
                      <a:rPr lang="en-US" sz="2000">
                        <a:latin typeface="Cambria Math" panose="02040503050406030204" pitchFamily="18" charset="0"/>
                      </a:rPr>
                      <m:t>=92.9</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j</m:t>
                    </m:r>
                    <m:r>
                      <a:rPr lang="en-US" sz="2000" b="0" i="0" smtClean="0">
                        <a:latin typeface="Cambria Math" panose="02040503050406030204" pitchFamily="18" charset="0"/>
                      </a:rPr>
                      <m:t>45.0 </m:t>
                    </m:r>
                    <m:r>
                      <m:rPr>
                        <m:sty m:val="p"/>
                      </m:rPr>
                      <a:rPr lang="en-US" sz="2000">
                        <a:latin typeface="Cambria Math" panose="02040503050406030204" pitchFamily="18" charset="0"/>
                      </a:rPr>
                      <m:t>kVA</m:t>
                    </m:r>
                  </m:oMath>
                </a14:m>
                <a:endParaRPr lang="en-US"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447800" y="3962400"/>
                <a:ext cx="6025945" cy="307777"/>
              </a:xfrm>
              <a:prstGeom prst="rect">
                <a:avLst/>
              </a:prstGeom>
              <a:blipFill>
                <a:blip r:embed="rId2"/>
                <a:stretch>
                  <a:fillRect l="-2632" t="-26000" r="-506"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447800" y="4267200"/>
                <a:ext cx="6037871" cy="307777"/>
              </a:xfrm>
              <a:prstGeom prst="rect">
                <a:avLst/>
              </a:prstGeom>
              <a:noFill/>
            </p:spPr>
            <p:txBody>
              <a:bodyPr wrap="none" lIns="0" tIns="0" rIns="0" bIns="0" rtlCol="0">
                <a:spAutoFit/>
              </a:bodyPr>
              <a:lstStyle/>
              <a:p>
                <a:r>
                  <a:rPr lang="en-US" sz="2000" dirty="0"/>
                  <a:t>Segment N2-N3: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b="0" i="1" smtClean="0">
                            <a:latin typeface="Cambria Math" panose="02040503050406030204" pitchFamily="18" charset="0"/>
                          </a:rPr>
                          <m:t>23</m:t>
                        </m:r>
                      </m:sub>
                    </m:sSub>
                    <m:r>
                      <a:rPr lang="en-US" sz="2000">
                        <a:latin typeface="Cambria Math" panose="02040503050406030204" pitchFamily="18" charset="0"/>
                      </a:rPr>
                      <m:t>=</m:t>
                    </m:r>
                    <m:r>
                      <a:rPr lang="en-US" sz="2000" b="0" i="0" smtClean="0">
                        <a:latin typeface="Cambria Math" panose="02040503050406030204" pitchFamily="18" charset="0"/>
                      </a:rPr>
                      <m:t>72.6</m:t>
                    </m:r>
                    <m:r>
                      <a:rPr lang="en-US" sz="2000">
                        <a:latin typeface="Cambria Math" panose="02040503050406030204" pitchFamily="18" charset="0"/>
                      </a:rPr>
                      <m:t> </m:t>
                    </m:r>
                    <m:r>
                      <m:rPr>
                        <m:sty m:val="p"/>
                      </m:rPr>
                      <a:rPr lang="en-US" sz="2000">
                        <a:latin typeface="Cambria Math" panose="02040503050406030204" pitchFamily="18" charset="0"/>
                      </a:rPr>
                      <m:t>kW</m:t>
                    </m:r>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b="0" i="1" smtClean="0">
                            <a:latin typeface="Cambria Math" panose="02040503050406030204" pitchFamily="18" charset="0"/>
                          </a:rPr>
                          <m:t>23</m:t>
                        </m:r>
                      </m:sub>
                    </m:sSub>
                    <m:r>
                      <a:rPr lang="en-US" sz="2000">
                        <a:latin typeface="Cambria Math" panose="02040503050406030204" pitchFamily="18" charset="0"/>
                      </a:rPr>
                      <m:t>=</m:t>
                    </m:r>
                    <m:r>
                      <a:rPr lang="en-US" sz="2000" b="0" i="0" smtClean="0">
                        <a:latin typeface="Cambria Math" panose="02040503050406030204" pitchFamily="18" charset="0"/>
                      </a:rPr>
                      <m:t>72.6</m:t>
                    </m:r>
                    <m:r>
                      <a:rPr lang="en-US" sz="2000">
                        <a:latin typeface="Cambria Math" panose="02040503050406030204" pitchFamily="18" charset="0"/>
                      </a:rPr>
                      <m:t>+</m:t>
                    </m:r>
                    <m:r>
                      <m:rPr>
                        <m:sty m:val="p"/>
                      </m:rPr>
                      <a:rPr lang="en-US" sz="2000">
                        <a:latin typeface="Cambria Math" panose="02040503050406030204" pitchFamily="18" charset="0"/>
                      </a:rPr>
                      <m:t>j</m:t>
                    </m:r>
                    <m:r>
                      <a:rPr lang="en-US" sz="2000" b="0" i="0" smtClean="0">
                        <a:latin typeface="Cambria Math" panose="02040503050406030204" pitchFamily="18" charset="0"/>
                      </a:rPr>
                      <m:t>35.2</m:t>
                    </m:r>
                    <m:r>
                      <a:rPr lang="en-US" sz="2000">
                        <a:latin typeface="Cambria Math" panose="02040503050406030204" pitchFamily="18" charset="0"/>
                      </a:rPr>
                      <m:t> </m:t>
                    </m:r>
                    <m:r>
                      <m:rPr>
                        <m:sty m:val="p"/>
                      </m:rPr>
                      <a:rPr lang="en-US" sz="2000">
                        <a:latin typeface="Cambria Math" panose="02040503050406030204" pitchFamily="18" charset="0"/>
                      </a:rPr>
                      <m:t>kVA</m:t>
                    </m:r>
                  </m:oMath>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1447800" y="4267200"/>
                <a:ext cx="6037871" cy="307777"/>
              </a:xfrm>
              <a:prstGeom prst="rect">
                <a:avLst/>
              </a:prstGeom>
              <a:blipFill>
                <a:blip r:embed="rId3"/>
                <a:stretch>
                  <a:fillRect l="-2626" t="-26000" r="-505"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447800" y="4626243"/>
                <a:ext cx="6037871" cy="307777"/>
              </a:xfrm>
              <a:prstGeom prst="rect">
                <a:avLst/>
              </a:prstGeom>
              <a:noFill/>
            </p:spPr>
            <p:txBody>
              <a:bodyPr wrap="none" lIns="0" tIns="0" rIns="0" bIns="0" rtlCol="0">
                <a:spAutoFit/>
              </a:bodyPr>
              <a:lstStyle/>
              <a:p>
                <a:r>
                  <a:rPr lang="en-US" sz="2000" dirty="0"/>
                  <a:t>Segment N3-N4: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b="0" i="1" smtClean="0">
                            <a:latin typeface="Cambria Math" panose="02040503050406030204" pitchFamily="18" charset="0"/>
                          </a:rPr>
                          <m:t>34</m:t>
                        </m:r>
                      </m:sub>
                    </m:sSub>
                    <m:r>
                      <a:rPr lang="en-US" sz="2000">
                        <a:latin typeface="Cambria Math" panose="02040503050406030204" pitchFamily="18" charset="0"/>
                      </a:rPr>
                      <m:t>=</m:t>
                    </m:r>
                    <m:r>
                      <a:rPr lang="en-US" sz="2000" b="0" i="0" smtClean="0">
                        <a:latin typeface="Cambria Math" panose="02040503050406030204" pitchFamily="18" charset="0"/>
                      </a:rPr>
                      <m:t>49.0</m:t>
                    </m:r>
                    <m:r>
                      <a:rPr lang="en-US" sz="2000">
                        <a:latin typeface="Cambria Math" panose="02040503050406030204" pitchFamily="18" charset="0"/>
                      </a:rPr>
                      <m:t> </m:t>
                    </m:r>
                    <m:r>
                      <m:rPr>
                        <m:sty m:val="p"/>
                      </m:rPr>
                      <a:rPr lang="en-US" sz="2000">
                        <a:latin typeface="Cambria Math" panose="02040503050406030204" pitchFamily="18" charset="0"/>
                      </a:rPr>
                      <m:t>kW</m:t>
                    </m:r>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b="0" i="1" smtClean="0">
                            <a:latin typeface="Cambria Math" panose="02040503050406030204" pitchFamily="18" charset="0"/>
                          </a:rPr>
                          <m:t>34</m:t>
                        </m:r>
                      </m:sub>
                    </m:sSub>
                    <m:r>
                      <a:rPr lang="en-US" sz="2000">
                        <a:latin typeface="Cambria Math" panose="02040503050406030204" pitchFamily="18" charset="0"/>
                      </a:rPr>
                      <m:t>=</m:t>
                    </m:r>
                    <m:r>
                      <a:rPr lang="en-US" sz="2000" b="0" i="0" smtClean="0">
                        <a:latin typeface="Cambria Math" panose="02040503050406030204" pitchFamily="18" charset="0"/>
                      </a:rPr>
                      <m:t>49.0</m:t>
                    </m:r>
                    <m:r>
                      <a:rPr lang="en-US" sz="2000">
                        <a:latin typeface="Cambria Math" panose="02040503050406030204" pitchFamily="18" charset="0"/>
                      </a:rPr>
                      <m:t>+</m:t>
                    </m:r>
                    <m:r>
                      <m:rPr>
                        <m:sty m:val="p"/>
                      </m:rPr>
                      <a:rPr lang="en-US" sz="2000">
                        <a:latin typeface="Cambria Math" panose="02040503050406030204" pitchFamily="18" charset="0"/>
                      </a:rPr>
                      <m:t>j</m:t>
                    </m:r>
                    <m:r>
                      <a:rPr lang="en-US" sz="2000" b="0" i="0" smtClean="0">
                        <a:latin typeface="Cambria Math" panose="02040503050406030204" pitchFamily="18" charset="0"/>
                      </a:rPr>
                      <m:t>23.7</m:t>
                    </m:r>
                    <m:r>
                      <a:rPr lang="en-US" sz="2000">
                        <a:latin typeface="Cambria Math" panose="02040503050406030204" pitchFamily="18" charset="0"/>
                      </a:rPr>
                      <m:t> </m:t>
                    </m:r>
                    <m:r>
                      <m:rPr>
                        <m:sty m:val="p"/>
                      </m:rPr>
                      <a:rPr lang="en-US" sz="2000">
                        <a:latin typeface="Cambria Math" panose="02040503050406030204" pitchFamily="18" charset="0"/>
                      </a:rPr>
                      <m:t>kVA</m:t>
                    </m:r>
                  </m:oMath>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1447800" y="4626243"/>
                <a:ext cx="6037871" cy="307777"/>
              </a:xfrm>
              <a:prstGeom prst="rect">
                <a:avLst/>
              </a:prstGeom>
              <a:blipFill>
                <a:blip r:embed="rId4"/>
                <a:stretch>
                  <a:fillRect l="-2626" t="-26000" r="-505"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447800" y="4964213"/>
                <a:ext cx="6010492" cy="307777"/>
              </a:xfrm>
              <a:prstGeom prst="rect">
                <a:avLst/>
              </a:prstGeom>
              <a:noFill/>
            </p:spPr>
            <p:txBody>
              <a:bodyPr wrap="none" lIns="0" tIns="0" rIns="0" bIns="0" rtlCol="0">
                <a:spAutoFit/>
              </a:bodyPr>
              <a:lstStyle/>
              <a:p>
                <a:r>
                  <a:rPr lang="en-US" sz="2000" dirty="0"/>
                  <a:t>Transformer T1: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b="0" i="1" smtClean="0">
                            <a:latin typeface="Cambria Math" panose="02040503050406030204" pitchFamily="18" charset="0"/>
                          </a:rPr>
                          <m:t>𝑇</m:t>
                        </m:r>
                        <m:r>
                          <a:rPr lang="en-US" sz="2000" b="0" i="1" smtClean="0">
                            <a:latin typeface="Cambria Math" panose="02040503050406030204" pitchFamily="18" charset="0"/>
                          </a:rPr>
                          <m:t>1</m:t>
                        </m:r>
                      </m:sub>
                    </m:sSub>
                    <m:r>
                      <a:rPr lang="en-US" sz="2000">
                        <a:latin typeface="Cambria Math" panose="02040503050406030204" pitchFamily="18" charset="0"/>
                      </a:rPr>
                      <m:t>=</m:t>
                    </m:r>
                    <m:r>
                      <a:rPr lang="en-US" sz="2000" b="0" i="0" smtClean="0">
                        <a:latin typeface="Cambria Math" panose="02040503050406030204" pitchFamily="18" charset="0"/>
                      </a:rPr>
                      <m:t>30.3</m:t>
                    </m:r>
                    <m:r>
                      <a:rPr lang="en-US" sz="2000">
                        <a:latin typeface="Cambria Math" panose="02040503050406030204" pitchFamily="18" charset="0"/>
                      </a:rPr>
                      <m:t> </m:t>
                    </m:r>
                    <m:r>
                      <m:rPr>
                        <m:sty m:val="p"/>
                      </m:rPr>
                      <a:rPr lang="en-US" sz="2000">
                        <a:latin typeface="Cambria Math" panose="02040503050406030204" pitchFamily="18" charset="0"/>
                      </a:rPr>
                      <m:t>kW</m:t>
                    </m:r>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b="0" i="1" smtClean="0">
                            <a:latin typeface="Cambria Math" panose="02040503050406030204" pitchFamily="18" charset="0"/>
                          </a:rPr>
                          <m:t>𝑇</m:t>
                        </m:r>
                        <m:r>
                          <a:rPr lang="en-US" sz="2000" b="0" i="1" smtClean="0">
                            <a:latin typeface="Cambria Math" panose="02040503050406030204" pitchFamily="18" charset="0"/>
                          </a:rPr>
                          <m:t>1</m:t>
                        </m:r>
                      </m:sub>
                    </m:sSub>
                    <m:r>
                      <a:rPr lang="en-US" sz="2000">
                        <a:latin typeface="Cambria Math" panose="02040503050406030204" pitchFamily="18" charset="0"/>
                      </a:rPr>
                      <m:t>=</m:t>
                    </m:r>
                    <m:r>
                      <a:rPr lang="en-US" sz="2000" b="0" i="0" smtClean="0">
                        <a:latin typeface="Cambria Math" panose="02040503050406030204" pitchFamily="18" charset="0"/>
                      </a:rPr>
                      <m:t>30.3</m:t>
                    </m:r>
                    <m:r>
                      <a:rPr lang="en-US" sz="2000">
                        <a:latin typeface="Cambria Math" panose="02040503050406030204" pitchFamily="18" charset="0"/>
                      </a:rPr>
                      <m:t>+</m:t>
                    </m:r>
                    <m:r>
                      <m:rPr>
                        <m:sty m:val="p"/>
                      </m:rPr>
                      <a:rPr lang="en-US" sz="2000">
                        <a:latin typeface="Cambria Math" panose="02040503050406030204" pitchFamily="18" charset="0"/>
                      </a:rPr>
                      <m:t>j</m:t>
                    </m:r>
                    <m:r>
                      <a:rPr lang="en-US" sz="2000" b="0" i="0" smtClean="0">
                        <a:latin typeface="Cambria Math" panose="02040503050406030204" pitchFamily="18" charset="0"/>
                      </a:rPr>
                      <m:t>14.7</m:t>
                    </m:r>
                    <m:r>
                      <a:rPr lang="en-US" sz="2000">
                        <a:latin typeface="Cambria Math" panose="02040503050406030204" pitchFamily="18" charset="0"/>
                      </a:rPr>
                      <m:t> </m:t>
                    </m:r>
                    <m:r>
                      <m:rPr>
                        <m:sty m:val="p"/>
                      </m:rPr>
                      <a:rPr lang="en-US" sz="2000">
                        <a:latin typeface="Cambria Math" panose="02040503050406030204" pitchFamily="18" charset="0"/>
                      </a:rPr>
                      <m:t>kVA</m:t>
                    </m:r>
                  </m:oMath>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1447800" y="4964213"/>
                <a:ext cx="6010492" cy="307777"/>
              </a:xfrm>
              <a:prstGeom prst="rect">
                <a:avLst/>
              </a:prstGeom>
              <a:blipFill>
                <a:blip r:embed="rId5"/>
                <a:stretch>
                  <a:fillRect l="-2640" t="-25490" r="-508" b="-49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447800" y="5323256"/>
                <a:ext cx="6010492" cy="307777"/>
              </a:xfrm>
              <a:prstGeom prst="rect">
                <a:avLst/>
              </a:prstGeom>
              <a:noFill/>
            </p:spPr>
            <p:txBody>
              <a:bodyPr wrap="none" lIns="0" tIns="0" rIns="0" bIns="0" rtlCol="0">
                <a:spAutoFit/>
              </a:bodyPr>
              <a:lstStyle/>
              <a:p>
                <a:r>
                  <a:rPr lang="en-US" sz="2000" dirty="0"/>
                  <a:t>Transformer T2: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𝑇</m:t>
                        </m:r>
                        <m:r>
                          <a:rPr lang="en-US" sz="2000" b="0" i="1" smtClean="0">
                            <a:latin typeface="Cambria Math" panose="02040503050406030204" pitchFamily="18" charset="0"/>
                          </a:rPr>
                          <m:t>2</m:t>
                        </m:r>
                      </m:sub>
                    </m:sSub>
                    <m:r>
                      <a:rPr lang="en-US" sz="2000">
                        <a:latin typeface="Cambria Math" panose="02040503050406030204" pitchFamily="18" charset="0"/>
                      </a:rPr>
                      <m:t>=</m:t>
                    </m:r>
                    <m:r>
                      <a:rPr lang="en-US" sz="2000" b="0" i="0" smtClean="0">
                        <a:latin typeface="Cambria Math" panose="02040503050406030204" pitchFamily="18" charset="0"/>
                      </a:rPr>
                      <m:t>35.5</m:t>
                    </m:r>
                    <m:r>
                      <a:rPr lang="en-US" sz="2000">
                        <a:latin typeface="Cambria Math" panose="02040503050406030204" pitchFamily="18" charset="0"/>
                      </a:rPr>
                      <m:t> </m:t>
                    </m:r>
                    <m:r>
                      <m:rPr>
                        <m:sty m:val="p"/>
                      </m:rPr>
                      <a:rPr lang="en-US" sz="2000">
                        <a:latin typeface="Cambria Math" panose="02040503050406030204" pitchFamily="18" charset="0"/>
                      </a:rPr>
                      <m:t>kW</m:t>
                    </m:r>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𝑇</m:t>
                        </m:r>
                        <m:r>
                          <a:rPr lang="en-US" sz="2000" i="1">
                            <a:latin typeface="Cambria Math" panose="02040503050406030204" pitchFamily="18" charset="0"/>
                          </a:rPr>
                          <m:t>1</m:t>
                        </m:r>
                      </m:sub>
                    </m:sSub>
                    <m:r>
                      <a:rPr lang="en-US" sz="2000">
                        <a:latin typeface="Cambria Math" panose="02040503050406030204" pitchFamily="18" charset="0"/>
                      </a:rPr>
                      <m:t>=</m:t>
                    </m:r>
                    <m:r>
                      <a:rPr lang="en-US" sz="2000" b="0" i="0" smtClean="0">
                        <a:latin typeface="Cambria Math" panose="02040503050406030204" pitchFamily="18" charset="0"/>
                      </a:rPr>
                      <m:t>35.5</m:t>
                    </m:r>
                    <m:r>
                      <a:rPr lang="en-US" sz="2000">
                        <a:latin typeface="Cambria Math" panose="02040503050406030204" pitchFamily="18" charset="0"/>
                      </a:rPr>
                      <m:t>+</m:t>
                    </m:r>
                    <m:r>
                      <m:rPr>
                        <m:sty m:val="p"/>
                      </m:rPr>
                      <a:rPr lang="en-US" sz="2000">
                        <a:latin typeface="Cambria Math" panose="02040503050406030204" pitchFamily="18" charset="0"/>
                      </a:rPr>
                      <m:t>j</m:t>
                    </m:r>
                    <m:r>
                      <a:rPr lang="en-US" sz="2000" b="0" i="0" smtClean="0">
                        <a:latin typeface="Cambria Math" panose="02040503050406030204" pitchFamily="18" charset="0"/>
                      </a:rPr>
                      <m:t>17.2</m:t>
                    </m:r>
                    <m:r>
                      <a:rPr lang="en-US" sz="2000">
                        <a:latin typeface="Cambria Math" panose="02040503050406030204" pitchFamily="18" charset="0"/>
                      </a:rPr>
                      <m:t> </m:t>
                    </m:r>
                    <m:r>
                      <m:rPr>
                        <m:sty m:val="p"/>
                      </m:rPr>
                      <a:rPr lang="en-US" sz="2000">
                        <a:latin typeface="Cambria Math" panose="02040503050406030204" pitchFamily="18" charset="0"/>
                      </a:rPr>
                      <m:t>kVA</m:t>
                    </m:r>
                  </m:oMath>
                </a14:m>
                <a:endParaRPr lang="en-US"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1447800" y="5323256"/>
                <a:ext cx="6010492" cy="307777"/>
              </a:xfrm>
              <a:prstGeom prst="rect">
                <a:avLst/>
              </a:prstGeom>
              <a:blipFill>
                <a:blip r:embed="rId6"/>
                <a:stretch>
                  <a:fillRect l="-2640" t="-25490" r="-508" b="-49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447800" y="5682299"/>
                <a:ext cx="6010492" cy="307777"/>
              </a:xfrm>
              <a:prstGeom prst="rect">
                <a:avLst/>
              </a:prstGeom>
              <a:noFill/>
            </p:spPr>
            <p:txBody>
              <a:bodyPr wrap="none" lIns="0" tIns="0" rIns="0" bIns="0" rtlCol="0">
                <a:spAutoFit/>
              </a:bodyPr>
              <a:lstStyle/>
              <a:p>
                <a:r>
                  <a:rPr lang="en-US" sz="2000" dirty="0"/>
                  <a:t>Transformer T3: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𝑇</m:t>
                        </m:r>
                        <m:r>
                          <a:rPr lang="en-US" sz="2000" b="0" i="1" smtClean="0">
                            <a:latin typeface="Cambria Math" panose="02040503050406030204" pitchFamily="18" charset="0"/>
                          </a:rPr>
                          <m:t>3</m:t>
                        </m:r>
                      </m:sub>
                    </m:sSub>
                    <m:r>
                      <a:rPr lang="en-US" sz="2000">
                        <a:latin typeface="Cambria Math" panose="02040503050406030204" pitchFamily="18" charset="0"/>
                      </a:rPr>
                      <m:t>=</m:t>
                    </m:r>
                    <m:r>
                      <a:rPr lang="en-US" sz="2000" b="0" i="0" smtClean="0">
                        <a:latin typeface="Cambria Math" panose="02040503050406030204" pitchFamily="18" charset="0"/>
                      </a:rPr>
                      <m:t>49.0</m:t>
                    </m:r>
                    <m:r>
                      <a:rPr lang="en-US" sz="2000">
                        <a:latin typeface="Cambria Math" panose="02040503050406030204" pitchFamily="18" charset="0"/>
                      </a:rPr>
                      <m:t> </m:t>
                    </m:r>
                    <m:r>
                      <m:rPr>
                        <m:sty m:val="p"/>
                      </m:rPr>
                      <a:rPr lang="en-US" sz="2000">
                        <a:latin typeface="Cambria Math" panose="02040503050406030204" pitchFamily="18" charset="0"/>
                      </a:rPr>
                      <m:t>kW</m:t>
                    </m:r>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𝑇</m:t>
                        </m:r>
                        <m:r>
                          <a:rPr lang="en-US" sz="2000" i="1">
                            <a:latin typeface="Cambria Math" panose="02040503050406030204" pitchFamily="18" charset="0"/>
                          </a:rPr>
                          <m:t>1</m:t>
                        </m:r>
                      </m:sub>
                    </m:sSub>
                    <m:r>
                      <a:rPr lang="en-US" sz="2000">
                        <a:latin typeface="Cambria Math" panose="02040503050406030204" pitchFamily="18" charset="0"/>
                      </a:rPr>
                      <m:t>=</m:t>
                    </m:r>
                    <m:r>
                      <a:rPr lang="en-US" sz="2000" b="0" i="0" smtClean="0">
                        <a:latin typeface="Cambria Math" panose="02040503050406030204" pitchFamily="18" charset="0"/>
                      </a:rPr>
                      <m:t>49.0</m:t>
                    </m:r>
                    <m:r>
                      <a:rPr lang="en-US" sz="2000">
                        <a:latin typeface="Cambria Math" panose="02040503050406030204" pitchFamily="18" charset="0"/>
                      </a:rPr>
                      <m:t>+</m:t>
                    </m:r>
                    <m:r>
                      <m:rPr>
                        <m:sty m:val="p"/>
                      </m:rPr>
                      <a:rPr lang="en-US" sz="2000">
                        <a:latin typeface="Cambria Math" panose="02040503050406030204" pitchFamily="18" charset="0"/>
                      </a:rPr>
                      <m:t>j</m:t>
                    </m:r>
                    <m:r>
                      <a:rPr lang="en-US" sz="2000" b="0" i="0" smtClean="0">
                        <a:latin typeface="Cambria Math" panose="02040503050406030204" pitchFamily="18" charset="0"/>
                      </a:rPr>
                      <m:t>23.7</m:t>
                    </m:r>
                    <m:r>
                      <a:rPr lang="en-US" sz="2000">
                        <a:latin typeface="Cambria Math" panose="02040503050406030204" pitchFamily="18" charset="0"/>
                      </a:rPr>
                      <m:t> </m:t>
                    </m:r>
                    <m:r>
                      <m:rPr>
                        <m:sty m:val="p"/>
                      </m:rPr>
                      <a:rPr lang="en-US" sz="2000">
                        <a:latin typeface="Cambria Math" panose="02040503050406030204" pitchFamily="18" charset="0"/>
                      </a:rPr>
                      <m:t>kVA</m:t>
                    </m:r>
                  </m:oMath>
                </a14:m>
                <a:endParaRPr lang="en-US" sz="2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1447800" y="5682299"/>
                <a:ext cx="6010492" cy="307777"/>
              </a:xfrm>
              <a:prstGeom prst="rect">
                <a:avLst/>
              </a:prstGeom>
              <a:blipFill>
                <a:blip r:embed="rId7"/>
                <a:stretch>
                  <a:fillRect l="-2640" t="-25490" r="-508" b="-49020"/>
                </a:stretch>
              </a:blipFill>
            </p:spPr>
            <p:txBody>
              <a:bodyPr/>
              <a:lstStyle/>
              <a:p>
                <a:r>
                  <a:rPr lang="en-US">
                    <a:noFill/>
                  </a:rPr>
                  <a:t> </a:t>
                </a:r>
              </a:p>
            </p:txBody>
          </p:sp>
        </mc:Fallback>
      </mc:AlternateContent>
      <p:sp>
        <p:nvSpPr>
          <p:cNvPr id="12" name="Text Placeholder 4">
            <a:extLst>
              <a:ext uri="{FF2B5EF4-FFF2-40B4-BE49-F238E27FC236}">
                <a16:creationId xmlns:a16="http://schemas.microsoft.com/office/drawing/2014/main" id="{115D37DD-1032-4249-A5AB-BF9C5F13643C}"/>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46025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5618" y="533400"/>
            <a:ext cx="8728382" cy="5647700"/>
          </a:xfrm>
          <a:prstGeom prst="rect">
            <a:avLst/>
          </a:prstGeom>
          <a:noFill/>
        </p:spPr>
        <p:txBody>
          <a:bodyPr wrap="square" rtlCol="0">
            <a:spAutoFit/>
          </a:bodyPr>
          <a:lstStyle/>
          <a:p>
            <a:r>
              <a:rPr lang="en-US" sz="1900" dirty="0"/>
              <a:t>4.</a:t>
            </a:r>
            <a:r>
              <a:rPr lang="zh-CN" altLang="en-US" sz="1900" dirty="0"/>
              <a:t> </a:t>
            </a:r>
            <a:r>
              <a:rPr lang="en-US" sz="1900" b="1" dirty="0"/>
              <a:t>Diversified demand</a:t>
            </a:r>
          </a:p>
          <a:p>
            <a:pPr lvl="1"/>
            <a:r>
              <a:rPr lang="en-US" sz="1900" dirty="0"/>
              <a:t>a.	Sum of demands imposed by a group of loads over a particular period</a:t>
            </a:r>
          </a:p>
          <a:p>
            <a:pPr lvl="1"/>
            <a:r>
              <a:rPr lang="en-US" sz="1900" dirty="0"/>
              <a:t>b.	Must include demand interval, period, and units</a:t>
            </a:r>
          </a:p>
          <a:p>
            <a:pPr lvl="1"/>
            <a:r>
              <a:rPr lang="en-US" sz="1900" dirty="0"/>
              <a:t>c.	Example: The 15 min diversified kW demand in the period ending at 9:30 was 200 kW</a:t>
            </a:r>
          </a:p>
          <a:p>
            <a:r>
              <a:rPr lang="en-US" sz="1900" dirty="0"/>
              <a:t>5.</a:t>
            </a:r>
            <a:r>
              <a:rPr lang="zh-CN" altLang="en-US" sz="1900" dirty="0"/>
              <a:t> </a:t>
            </a:r>
            <a:r>
              <a:rPr lang="en-US" sz="1900" b="1" dirty="0"/>
              <a:t>Maximum diversified demand</a:t>
            </a:r>
          </a:p>
          <a:p>
            <a:pPr lvl="1"/>
            <a:r>
              <a:rPr lang="en-US" sz="1900" dirty="0"/>
              <a:t>a.	Maximum of the sum of the demands imposed by a group of loads over a particular period</a:t>
            </a:r>
          </a:p>
          <a:p>
            <a:pPr lvl="1"/>
            <a:r>
              <a:rPr lang="en-US" sz="1900" dirty="0"/>
              <a:t>b.	Must include demand interval, period, and units</a:t>
            </a:r>
          </a:p>
          <a:p>
            <a:pPr marL="800100" lvl="1" indent="-342900">
              <a:buAutoNum type="alphaLcPeriod" startAt="3"/>
            </a:pPr>
            <a:r>
              <a:rPr lang="en-US" sz="1900" dirty="0"/>
              <a:t>Example: The 15 min maximum diversified kW demand for the week was 500 kW</a:t>
            </a:r>
          </a:p>
          <a:p>
            <a:r>
              <a:rPr lang="en-US" sz="1900" dirty="0"/>
              <a:t>6.</a:t>
            </a:r>
            <a:r>
              <a:rPr lang="zh-CN" altLang="en-US" sz="1900" dirty="0"/>
              <a:t> </a:t>
            </a:r>
            <a:r>
              <a:rPr lang="en-US" sz="1900" b="1" dirty="0"/>
              <a:t>Maximum noncoincident demand</a:t>
            </a:r>
          </a:p>
          <a:p>
            <a:pPr lvl="1"/>
            <a:r>
              <a:rPr lang="en-US" sz="1900" dirty="0"/>
              <a:t>a.	For a group of loads, the sum of the individual maximum demands without any restriction that they occur at the same time</a:t>
            </a:r>
          </a:p>
          <a:p>
            <a:pPr lvl="1"/>
            <a:r>
              <a:rPr lang="en-US" sz="1900" dirty="0"/>
              <a:t>b.	Must include demand interval, period, and units</a:t>
            </a:r>
          </a:p>
          <a:p>
            <a:pPr lvl="1"/>
            <a:r>
              <a:rPr lang="en-US" sz="1900" dirty="0"/>
              <a:t>c.	Example: The maximum </a:t>
            </a:r>
            <a:r>
              <a:rPr lang="en-US" sz="1900" dirty="0" err="1"/>
              <a:t>noncoincident</a:t>
            </a:r>
            <a:r>
              <a:rPr lang="en-US" sz="1900" dirty="0"/>
              <a:t> 15 min kW demand for the week was 700 kW</a:t>
            </a:r>
          </a:p>
          <a:p>
            <a:r>
              <a:rPr lang="en-US" sz="1900" dirty="0"/>
              <a:t>7.</a:t>
            </a:r>
            <a:r>
              <a:rPr lang="zh-CN" altLang="en-US" sz="1900" dirty="0"/>
              <a:t> </a:t>
            </a:r>
            <a:r>
              <a:rPr lang="en-US" sz="1900" b="1" dirty="0"/>
              <a:t>Demand factor</a:t>
            </a:r>
          </a:p>
          <a:p>
            <a:pPr lvl="1"/>
            <a:r>
              <a:rPr lang="en-US" sz="1900" dirty="0"/>
              <a:t>a.	Ratio of maximum demand to connected load</a:t>
            </a:r>
          </a:p>
        </p:txBody>
      </p:sp>
      <p:sp>
        <p:nvSpPr>
          <p:cNvPr id="3" name="Rectangle 2"/>
          <p:cNvSpPr/>
          <p:nvPr/>
        </p:nvSpPr>
        <p:spPr>
          <a:xfrm>
            <a:off x="304800" y="0"/>
            <a:ext cx="2494594"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Definitions</a:t>
            </a:r>
          </a:p>
        </p:txBody>
      </p:sp>
      <p:sp>
        <p:nvSpPr>
          <p:cNvPr id="2" name="Slide Number Placeholder 1">
            <a:extLst>
              <a:ext uri="{FF2B5EF4-FFF2-40B4-BE49-F238E27FC236}">
                <a16:creationId xmlns:a16="http://schemas.microsoft.com/office/drawing/2014/main" id="{CF507DA0-EB5D-0A4B-A5AF-E860BDB37821}"/>
              </a:ext>
            </a:extLst>
          </p:cNvPr>
          <p:cNvSpPr>
            <a:spLocks noGrp="1"/>
          </p:cNvSpPr>
          <p:nvPr>
            <p:ph type="sldNum" sz="quarter" idx="12"/>
          </p:nvPr>
        </p:nvSpPr>
        <p:spPr/>
        <p:txBody>
          <a:bodyPr/>
          <a:lstStyle/>
          <a:p>
            <a:fld id="{5B7A2384-8C5D-49F6-8259-B9A64ECD4852}" type="slidenum">
              <a:rPr lang="en-US" smtClean="0"/>
              <a:t>4</a:t>
            </a:fld>
            <a:endParaRPr lang="en-US"/>
          </a:p>
        </p:txBody>
      </p:sp>
      <p:sp>
        <p:nvSpPr>
          <p:cNvPr id="5" name="Text Placeholder 4">
            <a:extLst>
              <a:ext uri="{FF2B5EF4-FFF2-40B4-BE49-F238E27FC236}">
                <a16:creationId xmlns:a16="http://schemas.microsoft.com/office/drawing/2014/main" id="{373BC128-D443-4957-95E8-6651AF0FA5F6}"/>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1307594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3</a:t>
            </a:r>
          </a:p>
        </p:txBody>
      </p:sp>
      <p:sp>
        <p:nvSpPr>
          <p:cNvPr id="4" name="Slide Number Placeholder 3">
            <a:extLst>
              <a:ext uri="{FF2B5EF4-FFF2-40B4-BE49-F238E27FC236}">
                <a16:creationId xmlns:a16="http://schemas.microsoft.com/office/drawing/2014/main" id="{0CA18845-A6F0-8C43-8C32-41F82D9132F7}"/>
              </a:ext>
            </a:extLst>
          </p:cNvPr>
          <p:cNvSpPr>
            <a:spLocks noGrp="1"/>
          </p:cNvSpPr>
          <p:nvPr>
            <p:ph type="sldNum" sz="quarter" idx="12"/>
          </p:nvPr>
        </p:nvSpPr>
        <p:spPr/>
        <p:txBody>
          <a:bodyPr/>
          <a:lstStyle/>
          <a:p>
            <a:fld id="{5B7A2384-8C5D-49F6-8259-B9A64ECD4852}" type="slidenum">
              <a:rPr lang="en-US" smtClean="0"/>
              <a:t>40</a:t>
            </a:fld>
            <a:endParaRPr lang="en-US"/>
          </a:p>
        </p:txBody>
      </p:sp>
      <p:sp>
        <p:nvSpPr>
          <p:cNvPr id="15" name="TextBox 14"/>
          <p:cNvSpPr txBox="1"/>
          <p:nvPr/>
        </p:nvSpPr>
        <p:spPr>
          <a:xfrm>
            <a:off x="199230" y="864261"/>
            <a:ext cx="8745538" cy="400110"/>
          </a:xfrm>
          <a:prstGeom prst="rect">
            <a:avLst/>
          </a:prstGeom>
          <a:noFill/>
        </p:spPr>
        <p:txBody>
          <a:bodyPr wrap="square" rtlCol="0">
            <a:spAutoFit/>
          </a:bodyPr>
          <a:lstStyle/>
          <a:p>
            <a:r>
              <a:rPr lang="en-US" sz="2000" dirty="0"/>
              <a:t>Convert transformer impedances to Ohms referred to the high voltage side</a:t>
            </a:r>
          </a:p>
        </p:txBody>
      </p:sp>
      <mc:AlternateContent xmlns:mc="http://schemas.openxmlformats.org/markup-compatibility/2006" xmlns:a14="http://schemas.microsoft.com/office/drawing/2010/main">
        <mc:Choice Requires="a14">
          <p:sp>
            <p:nvSpPr>
              <p:cNvPr id="19" name="TextBox 18"/>
              <p:cNvSpPr txBox="1"/>
              <p:nvPr/>
            </p:nvSpPr>
            <p:spPr>
              <a:xfrm>
                <a:off x="2514600" y="1249013"/>
                <a:ext cx="4656083" cy="480388"/>
              </a:xfrm>
              <a:prstGeom prst="rect">
                <a:avLst/>
              </a:prstGeom>
              <a:noFill/>
            </p:spPr>
            <p:txBody>
              <a:bodyPr wrap="none" lIns="0" tIns="0" rIns="0" bIns="0" rtlCol="0">
                <a:spAutoFit/>
              </a:bodyPr>
              <a:lstStyle/>
              <a:p>
                <a:r>
                  <a:rPr lang="en-US" sz="2000" dirty="0"/>
                  <a:t>T</a:t>
                </a:r>
                <a14:m>
                  <m:oMath xmlns:m="http://schemas.openxmlformats.org/officeDocument/2006/math">
                    <m:r>
                      <a:rPr lang="en-US" sz="2000" b="0" i="0" smtClean="0">
                        <a:latin typeface="Cambria Math" panose="02040503050406030204" pitchFamily="18" charset="0"/>
                      </a:rPr>
                      <m:t>1: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𝑏𝑎𝑠𝑒</m:t>
                        </m:r>
                      </m:sub>
                    </m:sSub>
                    <m:r>
                      <a:rPr lang="en-US" sz="2000" b="0" i="0" smtClean="0">
                        <a:latin typeface="Cambria Math" panose="02040503050406030204" pitchFamily="18" charset="0"/>
                      </a:rPr>
                      <m:t>=</m:t>
                    </m:r>
                    <m:f>
                      <m:fPr>
                        <m:ctrlPr>
                          <a:rPr lang="en-US" sz="2000" i="1" smtClean="0">
                            <a:latin typeface="Cambria Math" panose="02040503050406030204" pitchFamily="18" charset="0"/>
                          </a:rPr>
                        </m:ctrlPr>
                      </m:fPr>
                      <m:num>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𝑘𝑉</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∗1000</m:t>
                        </m:r>
                      </m:num>
                      <m:den>
                        <m:r>
                          <m:rPr>
                            <m:sty m:val="p"/>
                          </m:rPr>
                          <a:rPr lang="en-US" sz="2000" b="0" i="0" smtClean="0">
                            <a:latin typeface="Cambria Math" panose="02040503050406030204" pitchFamily="18" charset="0"/>
                          </a:rPr>
                          <m:t>kVA</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b="0" i="1" smtClean="0">
                                <a:latin typeface="Cambria Math" panose="02040503050406030204" pitchFamily="18" charset="0"/>
                              </a:rPr>
                              <m:t>2.4</m:t>
                            </m:r>
                          </m:e>
                          <m:sup>
                            <m:r>
                              <a:rPr lang="en-US" sz="2000" i="1">
                                <a:latin typeface="Cambria Math" panose="02040503050406030204" pitchFamily="18" charset="0"/>
                              </a:rPr>
                              <m:t>2</m:t>
                            </m:r>
                          </m:sup>
                        </m:sSup>
                        <m:r>
                          <a:rPr lang="en-US" sz="2000" i="1">
                            <a:latin typeface="Cambria Math" panose="02040503050406030204" pitchFamily="18" charset="0"/>
                          </a:rPr>
                          <m:t>∗1000</m:t>
                        </m:r>
                      </m:num>
                      <m:den>
                        <m:r>
                          <a:rPr lang="en-US" sz="2000" b="0" i="0" smtClean="0">
                            <a:latin typeface="Cambria Math" panose="02040503050406030204" pitchFamily="18" charset="0"/>
                          </a:rPr>
                          <m:t>25</m:t>
                        </m:r>
                      </m:den>
                    </m:f>
                    <m:r>
                      <a:rPr lang="en-US" sz="2000" b="0" i="0" smtClean="0">
                        <a:latin typeface="Cambria Math" panose="02040503050406030204" pitchFamily="18" charset="0"/>
                      </a:rPr>
                      <m:t>=230.4 </m:t>
                    </m:r>
                    <m:r>
                      <m:rPr>
                        <m:sty m:val="p"/>
                      </m:rPr>
                      <a:rPr lang="el-GR" sz="2000" b="0" i="1" smtClean="0">
                        <a:latin typeface="Cambria Math" panose="02040503050406030204" pitchFamily="18" charset="0"/>
                        <a:ea typeface="Cambria Math" panose="02040503050406030204" pitchFamily="18" charset="0"/>
                      </a:rPr>
                      <m:t>Ω</m:t>
                    </m:r>
                  </m:oMath>
                </a14:m>
                <a:endParaRPr lang="en-US"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514600" y="1249013"/>
                <a:ext cx="4656083" cy="480388"/>
              </a:xfrm>
              <a:prstGeom prst="rect">
                <a:avLst/>
              </a:prstGeom>
              <a:blipFill>
                <a:blip r:embed="rId2"/>
                <a:stretch>
                  <a:fillRect l="-3408" b="-164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514600" y="1818883"/>
                <a:ext cx="4881849" cy="3182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𝑍</m:t>
                          </m:r>
                        </m:e>
                        <m:sub>
                          <m:r>
                            <m:rPr>
                              <m:nor/>
                            </m:rPr>
                            <a:rPr lang="en-US" sz="2000" dirty="0"/>
                            <m:t>T</m:t>
                          </m:r>
                          <m:r>
                            <a:rPr lang="en-US" sz="2000">
                              <a:latin typeface="Cambria Math" panose="02040503050406030204" pitchFamily="18" charset="0"/>
                            </a:rPr>
                            <m:t>1</m:t>
                          </m:r>
                        </m:sub>
                      </m:sSub>
                      <m:r>
                        <a:rPr lang="en-US" sz="2000">
                          <a:latin typeface="Cambria Math" panose="02040503050406030204" pitchFamily="18" charset="0"/>
                        </a:rPr>
                        <m:t>=</m:t>
                      </m:r>
                      <m:d>
                        <m:dPr>
                          <m:ctrlPr>
                            <a:rPr lang="en-US" sz="2000" b="0" i="1" smtClean="0">
                              <a:latin typeface="Cambria Math" panose="02040503050406030204" pitchFamily="18" charset="0"/>
                            </a:rPr>
                          </m:ctrlPr>
                        </m:dPr>
                        <m:e>
                          <m:r>
                            <a:rPr lang="en-US" sz="2000" b="0" i="0" smtClean="0">
                              <a:latin typeface="Cambria Math" panose="02040503050406030204" pitchFamily="18" charset="0"/>
                            </a:rPr>
                            <m:t>0.018</m:t>
                          </m:r>
                          <m:r>
                            <a:rPr lang="en-US" altLang="zh-CN" sz="2000" i="1">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40</m:t>
                          </m:r>
                        </m:e>
                      </m:d>
                      <m:r>
                        <a:rPr lang="en-US" sz="2000" b="0" i="0" smtClean="0">
                          <a:latin typeface="Cambria Math" panose="02040503050406030204" pitchFamily="18" charset="0"/>
                        </a:rPr>
                        <m:t>∗230.4</m:t>
                      </m:r>
                      <m:r>
                        <a:rPr lang="en-US" sz="2000">
                          <a:latin typeface="Cambria Math" panose="02040503050406030204" pitchFamily="18" charset="0"/>
                        </a:rPr>
                        <m:t>=</m:t>
                      </m:r>
                      <m:r>
                        <a:rPr lang="en-US" sz="2000" b="0" i="0" smtClean="0">
                          <a:latin typeface="Cambria Math" panose="02040503050406030204" pitchFamily="18" charset="0"/>
                        </a:rPr>
                        <m:t>3.18+</m:t>
                      </m:r>
                      <m:r>
                        <m:rPr>
                          <m:sty m:val="p"/>
                        </m:rPr>
                        <a:rPr lang="en-US" sz="2000" b="0" i="0" smtClean="0">
                          <a:latin typeface="Cambria Math" panose="02040503050406030204" pitchFamily="18" charset="0"/>
                        </a:rPr>
                        <m:t>j</m:t>
                      </m:r>
                      <m:r>
                        <a:rPr lang="en-US" sz="2000" b="0" i="0" smtClean="0">
                          <a:latin typeface="Cambria Math" panose="02040503050406030204" pitchFamily="18" charset="0"/>
                        </a:rPr>
                        <m:t>2.67 </m:t>
                      </m:r>
                      <m:r>
                        <m:rPr>
                          <m:sty m:val="p"/>
                        </m:rPr>
                        <a:rPr lang="el-GR" sz="2000" i="1">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514600" y="1818883"/>
                <a:ext cx="4881849" cy="318292"/>
              </a:xfrm>
              <a:prstGeom prst="rect">
                <a:avLst/>
              </a:prstGeom>
              <a:blipFill>
                <a:blip r:embed="rId3"/>
                <a:stretch>
                  <a:fillRect l="-750" r="-750" b="-28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514600" y="2169979"/>
                <a:ext cx="4656083" cy="480388"/>
              </a:xfrm>
              <a:prstGeom prst="rect">
                <a:avLst/>
              </a:prstGeom>
              <a:noFill/>
            </p:spPr>
            <p:txBody>
              <a:bodyPr wrap="none" lIns="0" tIns="0" rIns="0" bIns="0" rtlCol="0">
                <a:spAutoFit/>
              </a:bodyPr>
              <a:lstStyle/>
              <a:p>
                <a:r>
                  <a:rPr lang="en-US" sz="2000" dirty="0"/>
                  <a:t>T</a:t>
                </a:r>
                <a14:m>
                  <m:oMath xmlns:m="http://schemas.openxmlformats.org/officeDocument/2006/math">
                    <m:r>
                      <a:rPr lang="en-US" sz="2000" b="0" i="0" smtClean="0">
                        <a:latin typeface="Cambria Math" panose="02040503050406030204" pitchFamily="18" charset="0"/>
                      </a:rPr>
                      <m:t>2</m:t>
                    </m:r>
                    <m:r>
                      <a:rPr lang="en-US" sz="200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𝑏𝑎𝑠𝑒</m:t>
                        </m:r>
                      </m:sub>
                    </m:sSub>
                    <m:r>
                      <a:rPr lang="en-US" sz="2000">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𝑘𝑉</m:t>
                            </m:r>
                          </m:e>
                          <m:sup>
                            <m:r>
                              <a:rPr lang="en-US" sz="2000" i="1">
                                <a:latin typeface="Cambria Math" panose="02040503050406030204" pitchFamily="18" charset="0"/>
                              </a:rPr>
                              <m:t>2</m:t>
                            </m:r>
                          </m:sup>
                        </m:sSup>
                        <m:r>
                          <a:rPr lang="en-US" sz="2000" i="1">
                            <a:latin typeface="Cambria Math" panose="02040503050406030204" pitchFamily="18" charset="0"/>
                          </a:rPr>
                          <m:t>∗1000</m:t>
                        </m:r>
                      </m:num>
                      <m:den>
                        <m:r>
                          <m:rPr>
                            <m:sty m:val="p"/>
                          </m:rPr>
                          <a:rPr lang="en-US" sz="2000">
                            <a:latin typeface="Cambria Math" panose="02040503050406030204" pitchFamily="18" charset="0"/>
                          </a:rPr>
                          <m:t>kVA</m:t>
                        </m:r>
                      </m:den>
                    </m:f>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2.4</m:t>
                            </m:r>
                          </m:e>
                          <m:sup>
                            <m:r>
                              <a:rPr lang="en-US" sz="2000" i="1">
                                <a:latin typeface="Cambria Math" panose="02040503050406030204" pitchFamily="18" charset="0"/>
                              </a:rPr>
                              <m:t>2</m:t>
                            </m:r>
                          </m:sup>
                        </m:sSup>
                        <m:r>
                          <a:rPr lang="en-US" sz="2000" i="1">
                            <a:latin typeface="Cambria Math" panose="02040503050406030204" pitchFamily="18" charset="0"/>
                          </a:rPr>
                          <m:t>∗1000</m:t>
                        </m:r>
                      </m:num>
                      <m:den>
                        <m:r>
                          <a:rPr lang="en-US" sz="2000" b="0" i="0" smtClean="0">
                            <a:latin typeface="Cambria Math" panose="02040503050406030204" pitchFamily="18" charset="0"/>
                          </a:rPr>
                          <m:t>37.5</m:t>
                        </m:r>
                      </m:den>
                    </m:f>
                    <m:r>
                      <a:rPr lang="en-US" sz="2000">
                        <a:latin typeface="Cambria Math" panose="02040503050406030204" pitchFamily="18" charset="0"/>
                      </a:rPr>
                      <m:t>=</m:t>
                    </m:r>
                    <m:r>
                      <a:rPr lang="en-US" sz="2000" b="0" i="0" smtClean="0">
                        <a:latin typeface="Cambria Math" panose="02040503050406030204" pitchFamily="18" charset="0"/>
                      </a:rPr>
                      <m:t>153.6</m:t>
                    </m:r>
                    <m:r>
                      <a:rPr lang="en-US" sz="2000">
                        <a:latin typeface="Cambria Math" panose="02040503050406030204" pitchFamily="18" charset="0"/>
                      </a:rPr>
                      <m:t> </m:t>
                    </m:r>
                    <m:r>
                      <m:rPr>
                        <m:sty m:val="p"/>
                      </m:rPr>
                      <a:rPr lang="el-GR" sz="2000" i="1">
                        <a:latin typeface="Cambria Math" panose="02040503050406030204" pitchFamily="18" charset="0"/>
                        <a:ea typeface="Cambria Math" panose="02040503050406030204" pitchFamily="18" charset="0"/>
                      </a:rPr>
                      <m:t>Ω</m:t>
                    </m:r>
                  </m:oMath>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514600" y="2169979"/>
                <a:ext cx="4656083" cy="480388"/>
              </a:xfrm>
              <a:prstGeom prst="rect">
                <a:avLst/>
              </a:prstGeom>
              <a:blipFill>
                <a:blip r:embed="rId4"/>
                <a:stretch>
                  <a:fillRect l="-3408" b="-164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506717" y="2684397"/>
                <a:ext cx="4881849" cy="3182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𝑍</m:t>
                          </m:r>
                        </m:e>
                        <m:sub>
                          <m:r>
                            <m:rPr>
                              <m:nor/>
                            </m:rPr>
                            <a:rPr lang="en-US" sz="2000" dirty="0"/>
                            <m:t>T</m:t>
                          </m:r>
                          <m:r>
                            <a:rPr lang="en-US" sz="2000" b="0" i="0" smtClean="0">
                              <a:latin typeface="Cambria Math" panose="02040503050406030204" pitchFamily="18" charset="0"/>
                            </a:rPr>
                            <m:t>2</m:t>
                          </m:r>
                        </m:sub>
                      </m:sSub>
                      <m:r>
                        <a:rPr lang="en-US" sz="2000">
                          <a:latin typeface="Cambria Math" panose="02040503050406030204" pitchFamily="18" charset="0"/>
                        </a:rPr>
                        <m:t>=</m:t>
                      </m:r>
                      <m:d>
                        <m:dPr>
                          <m:ctrlPr>
                            <a:rPr lang="en-US" sz="2000" i="1">
                              <a:latin typeface="Cambria Math" panose="02040503050406030204" pitchFamily="18" charset="0"/>
                            </a:rPr>
                          </m:ctrlPr>
                        </m:dPr>
                        <m:e>
                          <m:r>
                            <a:rPr lang="en-US" sz="2000" b="0" i="0" smtClean="0">
                              <a:latin typeface="Cambria Math" panose="02040503050406030204" pitchFamily="18" charset="0"/>
                            </a:rPr>
                            <m:t>0.019</m:t>
                          </m:r>
                          <m:r>
                            <a:rPr lang="en-US" altLang="zh-CN" sz="2000" i="1">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45</m:t>
                          </m:r>
                        </m:e>
                      </m:d>
                      <m:r>
                        <a:rPr lang="en-US" sz="2000">
                          <a:latin typeface="Cambria Math" panose="02040503050406030204" pitchFamily="18" charset="0"/>
                        </a:rPr>
                        <m:t>∗</m:t>
                      </m:r>
                      <m:r>
                        <a:rPr lang="en-US" sz="2000" b="0" i="0" smtClean="0">
                          <a:latin typeface="Cambria Math" panose="02040503050406030204" pitchFamily="18" charset="0"/>
                        </a:rPr>
                        <m:t>153.6</m:t>
                      </m:r>
                      <m:r>
                        <a:rPr lang="en-US" sz="2000">
                          <a:latin typeface="Cambria Math" panose="02040503050406030204" pitchFamily="18" charset="0"/>
                        </a:rPr>
                        <m:t>=</m:t>
                      </m:r>
                      <m:r>
                        <a:rPr lang="en-US" sz="2000" b="0" i="0" smtClean="0">
                          <a:latin typeface="Cambria Math" panose="02040503050406030204" pitchFamily="18" charset="0"/>
                        </a:rPr>
                        <m:t>2.06</m:t>
                      </m:r>
                      <m:r>
                        <a:rPr lang="en-US" sz="2000">
                          <a:latin typeface="Cambria Math" panose="02040503050406030204" pitchFamily="18" charset="0"/>
                        </a:rPr>
                        <m:t>+</m:t>
                      </m:r>
                      <m:r>
                        <m:rPr>
                          <m:sty m:val="p"/>
                        </m:rPr>
                        <a:rPr lang="en-US" sz="2000">
                          <a:latin typeface="Cambria Math" panose="02040503050406030204" pitchFamily="18" charset="0"/>
                        </a:rPr>
                        <m:t>j</m:t>
                      </m:r>
                      <m:r>
                        <a:rPr lang="en-US" sz="2000" b="0" i="0" smtClean="0">
                          <a:latin typeface="Cambria Math" panose="02040503050406030204" pitchFamily="18" charset="0"/>
                        </a:rPr>
                        <m:t>2.06</m:t>
                      </m:r>
                      <m:r>
                        <a:rPr lang="en-US" sz="2000">
                          <a:latin typeface="Cambria Math" panose="02040503050406030204" pitchFamily="18" charset="0"/>
                        </a:rPr>
                        <m:t> </m:t>
                      </m:r>
                      <m:r>
                        <m:rPr>
                          <m:sty m:val="p"/>
                        </m:rPr>
                        <a:rPr lang="el-GR" sz="2000" i="1">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2506717" y="2684397"/>
                <a:ext cx="4881849" cy="318292"/>
              </a:xfrm>
              <a:prstGeom prst="rect">
                <a:avLst/>
              </a:prstGeom>
              <a:blipFill>
                <a:blip r:embed="rId5"/>
                <a:stretch>
                  <a:fillRect l="-624" r="-749" b="-28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514600" y="3078536"/>
                <a:ext cx="4656083" cy="480388"/>
              </a:xfrm>
              <a:prstGeom prst="rect">
                <a:avLst/>
              </a:prstGeom>
              <a:noFill/>
            </p:spPr>
            <p:txBody>
              <a:bodyPr wrap="none" lIns="0" tIns="0" rIns="0" bIns="0" rtlCol="0">
                <a:spAutoFit/>
              </a:bodyPr>
              <a:lstStyle/>
              <a:p>
                <a:r>
                  <a:rPr lang="en-US" sz="2000" dirty="0"/>
                  <a:t>T</a:t>
                </a:r>
                <a14:m>
                  <m:oMath xmlns:m="http://schemas.openxmlformats.org/officeDocument/2006/math">
                    <m:r>
                      <a:rPr lang="en-US" sz="2000" b="0" i="0" smtClean="0">
                        <a:latin typeface="Cambria Math" panose="02040503050406030204" pitchFamily="18" charset="0"/>
                      </a:rPr>
                      <m:t>3</m:t>
                    </m:r>
                    <m:r>
                      <a:rPr lang="en-US" sz="200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𝑏𝑎𝑠𝑒</m:t>
                        </m:r>
                      </m:sub>
                    </m:sSub>
                    <m:r>
                      <a:rPr lang="en-US" sz="2000">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𝑘𝑉</m:t>
                            </m:r>
                          </m:e>
                          <m:sup>
                            <m:r>
                              <a:rPr lang="en-US" sz="2000" i="1">
                                <a:latin typeface="Cambria Math" panose="02040503050406030204" pitchFamily="18" charset="0"/>
                              </a:rPr>
                              <m:t>2</m:t>
                            </m:r>
                          </m:sup>
                        </m:sSup>
                        <m:r>
                          <a:rPr lang="en-US" sz="2000" i="1">
                            <a:latin typeface="Cambria Math" panose="02040503050406030204" pitchFamily="18" charset="0"/>
                          </a:rPr>
                          <m:t>∗1000</m:t>
                        </m:r>
                      </m:num>
                      <m:den>
                        <m:r>
                          <m:rPr>
                            <m:sty m:val="p"/>
                          </m:rPr>
                          <a:rPr lang="en-US" sz="2000">
                            <a:latin typeface="Cambria Math" panose="02040503050406030204" pitchFamily="18" charset="0"/>
                          </a:rPr>
                          <m:t>kVA</m:t>
                        </m:r>
                      </m:den>
                    </m:f>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2.4</m:t>
                            </m:r>
                          </m:e>
                          <m:sup>
                            <m:r>
                              <a:rPr lang="en-US" sz="2000" i="1">
                                <a:latin typeface="Cambria Math" panose="02040503050406030204" pitchFamily="18" charset="0"/>
                              </a:rPr>
                              <m:t>2</m:t>
                            </m:r>
                          </m:sup>
                        </m:sSup>
                        <m:r>
                          <a:rPr lang="en-US" sz="2000" i="1">
                            <a:latin typeface="Cambria Math" panose="02040503050406030204" pitchFamily="18" charset="0"/>
                          </a:rPr>
                          <m:t>∗1000</m:t>
                        </m:r>
                      </m:num>
                      <m:den>
                        <m:r>
                          <a:rPr lang="en-US" sz="2000" b="0" i="0" smtClean="0">
                            <a:latin typeface="Cambria Math" panose="02040503050406030204" pitchFamily="18" charset="0"/>
                          </a:rPr>
                          <m:t>50</m:t>
                        </m:r>
                      </m:den>
                    </m:f>
                    <m:r>
                      <a:rPr lang="en-US" sz="2000">
                        <a:latin typeface="Cambria Math" panose="02040503050406030204" pitchFamily="18" charset="0"/>
                      </a:rPr>
                      <m:t>=</m:t>
                    </m:r>
                    <m:r>
                      <a:rPr lang="en-US" sz="2000" b="0" i="0" smtClean="0">
                        <a:latin typeface="Cambria Math" panose="02040503050406030204" pitchFamily="18" charset="0"/>
                      </a:rPr>
                      <m:t>115.2</m:t>
                    </m:r>
                    <m:r>
                      <a:rPr lang="en-US" sz="2000">
                        <a:latin typeface="Cambria Math" panose="02040503050406030204" pitchFamily="18" charset="0"/>
                      </a:rPr>
                      <m:t> </m:t>
                    </m:r>
                    <m:r>
                      <m:rPr>
                        <m:sty m:val="p"/>
                      </m:rPr>
                      <a:rPr lang="el-GR" sz="2000" i="1">
                        <a:latin typeface="Cambria Math" panose="02040503050406030204" pitchFamily="18" charset="0"/>
                        <a:ea typeface="Cambria Math" panose="02040503050406030204" pitchFamily="18" charset="0"/>
                      </a:rPr>
                      <m:t>Ω</m:t>
                    </m:r>
                  </m:oMath>
                </a14:m>
                <a:endParaRPr lang="en-US"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2514600" y="3078536"/>
                <a:ext cx="4656083" cy="480388"/>
              </a:xfrm>
              <a:prstGeom prst="rect">
                <a:avLst/>
              </a:prstGeom>
              <a:blipFill>
                <a:blip r:embed="rId6"/>
                <a:stretch>
                  <a:fillRect l="-3408" b="-177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514600" y="3642504"/>
                <a:ext cx="4739182" cy="3198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𝑍</m:t>
                          </m:r>
                        </m:e>
                        <m:sub>
                          <m:r>
                            <m:rPr>
                              <m:nor/>
                            </m:rPr>
                            <a:rPr lang="en-US" sz="2000" dirty="0"/>
                            <m:t>T</m:t>
                          </m:r>
                          <m:r>
                            <a:rPr lang="en-US" sz="2000" b="0" i="0" smtClean="0">
                              <a:latin typeface="Cambria Math" panose="02040503050406030204" pitchFamily="18" charset="0"/>
                            </a:rPr>
                            <m:t>3</m:t>
                          </m:r>
                        </m:sub>
                      </m:sSub>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0.0</m:t>
                          </m:r>
                          <m:r>
                            <a:rPr lang="en-US" sz="2000" b="0" i="0" smtClean="0">
                              <a:latin typeface="Cambria Math" panose="02040503050406030204" pitchFamily="18" charset="0"/>
                            </a:rPr>
                            <m:t>2</m:t>
                          </m:r>
                          <m:r>
                            <a:rPr lang="en-US" altLang="zh-CN" sz="2000" i="1">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5</m:t>
                          </m:r>
                          <m:r>
                            <a:rPr lang="en-US" altLang="zh-CN" sz="2000" i="1">
                              <a:latin typeface="Cambria Math" panose="02040503050406030204" pitchFamily="18" charset="0"/>
                              <a:ea typeface="Cambria Math" panose="02040503050406030204" pitchFamily="18" charset="0"/>
                            </a:rPr>
                            <m:t>0</m:t>
                          </m:r>
                        </m:e>
                      </m:d>
                      <m:r>
                        <a:rPr lang="en-US" sz="2000">
                          <a:latin typeface="Cambria Math" panose="02040503050406030204" pitchFamily="18" charset="0"/>
                        </a:rPr>
                        <m:t>∗</m:t>
                      </m:r>
                      <m:r>
                        <a:rPr lang="en-US" sz="2000" b="0" i="0" smtClean="0">
                          <a:latin typeface="Cambria Math" panose="02040503050406030204" pitchFamily="18" charset="0"/>
                        </a:rPr>
                        <m:t>115.2</m:t>
                      </m:r>
                      <m:r>
                        <a:rPr lang="en-US" sz="2000">
                          <a:latin typeface="Cambria Math" panose="02040503050406030204" pitchFamily="18" charset="0"/>
                        </a:rPr>
                        <m:t>=</m:t>
                      </m:r>
                      <m:r>
                        <a:rPr lang="en-US" sz="2000" b="0" i="0" smtClean="0">
                          <a:latin typeface="Cambria Math" panose="02040503050406030204" pitchFamily="18" charset="0"/>
                        </a:rPr>
                        <m:t>1.48</m:t>
                      </m:r>
                      <m:r>
                        <a:rPr lang="en-US" sz="2000">
                          <a:latin typeface="Cambria Math" panose="02040503050406030204" pitchFamily="18" charset="0"/>
                        </a:rPr>
                        <m:t>+</m:t>
                      </m:r>
                      <m:r>
                        <m:rPr>
                          <m:sty m:val="p"/>
                        </m:rPr>
                        <a:rPr lang="en-US" sz="2000">
                          <a:latin typeface="Cambria Math" panose="02040503050406030204" pitchFamily="18" charset="0"/>
                        </a:rPr>
                        <m:t>j</m:t>
                      </m:r>
                      <m:r>
                        <a:rPr lang="en-US" sz="2000" b="0" i="0" smtClean="0">
                          <a:latin typeface="Cambria Math" panose="02040503050406030204" pitchFamily="18" charset="0"/>
                        </a:rPr>
                        <m:t>1.77</m:t>
                      </m:r>
                      <m:r>
                        <a:rPr lang="en-US" sz="2000">
                          <a:latin typeface="Cambria Math" panose="02040503050406030204" pitchFamily="18" charset="0"/>
                        </a:rPr>
                        <m:t> </m:t>
                      </m:r>
                      <m:r>
                        <m:rPr>
                          <m:sty m:val="p"/>
                        </m:rPr>
                        <a:rPr lang="el-GR" sz="2000" i="1">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2514600" y="3642504"/>
                <a:ext cx="4739182" cy="319896"/>
              </a:xfrm>
              <a:prstGeom prst="rect">
                <a:avLst/>
              </a:prstGeom>
              <a:blipFill>
                <a:blip r:embed="rId7"/>
                <a:stretch>
                  <a:fillRect l="-772" r="-772" b="-30769"/>
                </a:stretch>
              </a:blipFill>
            </p:spPr>
            <p:txBody>
              <a:bodyPr/>
              <a:lstStyle/>
              <a:p>
                <a:r>
                  <a:rPr lang="en-US">
                    <a:noFill/>
                  </a:rPr>
                  <a:t> </a:t>
                </a:r>
              </a:p>
            </p:txBody>
          </p:sp>
        </mc:Fallback>
      </mc:AlternateContent>
      <p:sp>
        <p:nvSpPr>
          <p:cNvPr id="3" name="TextBox 2"/>
          <p:cNvSpPr txBox="1"/>
          <p:nvPr/>
        </p:nvSpPr>
        <p:spPr>
          <a:xfrm>
            <a:off x="4114800" y="2553836"/>
            <a:ext cx="65" cy="307777"/>
          </a:xfrm>
          <a:prstGeom prst="rect">
            <a:avLst/>
          </a:prstGeom>
          <a:noFill/>
        </p:spPr>
        <p:txBody>
          <a:bodyPr wrap="none" lIns="0" tIns="0" rIns="0" bIns="0" rtlCol="0">
            <a:spAutoFit/>
          </a:bodyPr>
          <a:lstStyle/>
          <a:p>
            <a:endParaRPr lang="en-US" sz="2000" dirty="0"/>
          </a:p>
        </p:txBody>
      </p:sp>
      <p:sp>
        <p:nvSpPr>
          <p:cNvPr id="11" name="TextBox 10"/>
          <p:cNvSpPr txBox="1"/>
          <p:nvPr/>
        </p:nvSpPr>
        <p:spPr>
          <a:xfrm>
            <a:off x="199230" y="4038600"/>
            <a:ext cx="8745538" cy="400110"/>
          </a:xfrm>
          <a:prstGeom prst="rect">
            <a:avLst/>
          </a:prstGeom>
          <a:noFill/>
        </p:spPr>
        <p:txBody>
          <a:bodyPr wrap="square" rtlCol="0">
            <a:spAutoFit/>
          </a:bodyPr>
          <a:lstStyle/>
          <a:p>
            <a:r>
              <a:rPr lang="en-US" sz="2000" dirty="0"/>
              <a:t>Compute the line impedances: </a:t>
            </a:r>
          </a:p>
        </p:txBody>
      </p:sp>
      <mc:AlternateContent xmlns:mc="http://schemas.openxmlformats.org/markup-compatibility/2006" xmlns:a14="http://schemas.microsoft.com/office/drawing/2010/main">
        <mc:Choice Requires="a14">
          <p:sp>
            <p:nvSpPr>
              <p:cNvPr id="12" name="TextBox 11"/>
              <p:cNvSpPr txBox="1"/>
              <p:nvPr/>
            </p:nvSpPr>
            <p:spPr>
              <a:xfrm>
                <a:off x="1524000" y="4478326"/>
                <a:ext cx="6061788" cy="441788"/>
              </a:xfrm>
              <a:prstGeom prst="rect">
                <a:avLst/>
              </a:prstGeom>
              <a:noFill/>
            </p:spPr>
            <p:txBody>
              <a:bodyPr wrap="none" lIns="0" tIns="0" rIns="0" bIns="0" rtlCol="0">
                <a:spAutoFit/>
              </a:bodyPr>
              <a:lstStyle/>
              <a:p>
                <a:r>
                  <a:rPr lang="en-US" sz="2000" dirty="0"/>
                  <a:t>N</a:t>
                </a:r>
                <a14:m>
                  <m:oMath xmlns:m="http://schemas.openxmlformats.org/officeDocument/2006/math">
                    <m:r>
                      <a:rPr lang="en-US" sz="2000" b="0" i="0" smtClean="0">
                        <a:latin typeface="Cambria Math" panose="02040503050406030204" pitchFamily="18" charset="0"/>
                      </a:rPr>
                      <m:t>1−</m:t>
                    </m:r>
                    <m:r>
                      <m:rPr>
                        <m:sty m:val="p"/>
                      </m:rPr>
                      <a:rPr lang="en-US" sz="2000" b="0" i="0" smtClean="0">
                        <a:latin typeface="Cambria Math" panose="02040503050406030204" pitchFamily="18" charset="0"/>
                      </a:rPr>
                      <m:t>N</m:t>
                    </m:r>
                    <m:r>
                      <a:rPr lang="en-US" sz="2000" b="0" i="0" smtClean="0">
                        <a:latin typeface="Cambria Math" panose="02040503050406030204" pitchFamily="18" charset="0"/>
                      </a:rPr>
                      <m:t>2: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12</m:t>
                        </m:r>
                      </m:sub>
                    </m:sSub>
                    <m:r>
                      <a:rPr lang="en-US" sz="2000" b="0" i="0"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0.3+</m:t>
                        </m:r>
                        <m:r>
                          <a:rPr lang="en-US" sz="2000" b="0" i="1" smtClean="0">
                            <a:latin typeface="Cambria Math" panose="02040503050406030204" pitchFamily="18" charset="0"/>
                          </a:rPr>
                          <m:t>𝑗</m:t>
                        </m:r>
                        <m:r>
                          <a:rPr lang="en-US" sz="2000" b="0" i="1" smtClean="0">
                            <a:latin typeface="Cambria Math" panose="02040503050406030204" pitchFamily="18" charset="0"/>
                          </a:rPr>
                          <m:t>0.6</m:t>
                        </m:r>
                      </m:e>
                    </m:d>
                    <m:f>
                      <m:fPr>
                        <m:ctrlPr>
                          <a:rPr lang="en-US" sz="2000" i="1">
                            <a:latin typeface="Cambria Math" panose="02040503050406030204" pitchFamily="18" charset="0"/>
                          </a:rPr>
                        </m:ctrlPr>
                      </m:fPr>
                      <m:num>
                        <m:r>
                          <a:rPr lang="en-US" sz="2000" i="1" smtClean="0">
                            <a:latin typeface="Cambria Math" panose="02040503050406030204" pitchFamily="18" charset="0"/>
                          </a:rPr>
                          <m:t>5</m:t>
                        </m:r>
                        <m:r>
                          <a:rPr lang="en-US" sz="2000" b="0" i="1" smtClean="0">
                            <a:latin typeface="Cambria Math" panose="02040503050406030204" pitchFamily="18" charset="0"/>
                          </a:rPr>
                          <m:t>000</m:t>
                        </m:r>
                      </m:num>
                      <m:den>
                        <m:r>
                          <a:rPr lang="en-US" sz="2000" b="0" i="0" smtClean="0">
                            <a:latin typeface="Cambria Math" panose="02040503050406030204" pitchFamily="18" charset="0"/>
                          </a:rPr>
                          <m:t>5280</m:t>
                        </m:r>
                      </m:den>
                    </m:f>
                    <m:r>
                      <a:rPr lang="en-US" sz="2000" b="0" i="0" smtClean="0">
                        <a:latin typeface="Cambria Math" panose="02040503050406030204" pitchFamily="18" charset="0"/>
                      </a:rPr>
                      <m:t>=0.2841+</m:t>
                    </m:r>
                    <m:r>
                      <m:rPr>
                        <m:sty m:val="p"/>
                      </m:rPr>
                      <a:rPr lang="en-US" sz="2000" b="0" i="0" smtClean="0">
                        <a:latin typeface="Cambria Math" panose="02040503050406030204" pitchFamily="18" charset="0"/>
                      </a:rPr>
                      <m:t>j</m:t>
                    </m:r>
                    <m:r>
                      <a:rPr lang="en-US" sz="2000" b="0" i="0" smtClean="0">
                        <a:latin typeface="Cambria Math" panose="02040503050406030204" pitchFamily="18" charset="0"/>
                      </a:rPr>
                      <m:t>0.5682 </m:t>
                    </m:r>
                    <m:r>
                      <m:rPr>
                        <m:sty m:val="p"/>
                      </m:rPr>
                      <a:rPr lang="el-GR" sz="2000" b="0" i="1" smtClean="0">
                        <a:latin typeface="Cambria Math" panose="02040503050406030204" pitchFamily="18" charset="0"/>
                        <a:ea typeface="Cambria Math" panose="02040503050406030204" pitchFamily="18" charset="0"/>
                      </a:rPr>
                      <m:t>Ω</m:t>
                    </m:r>
                  </m:oMath>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524000" y="4478326"/>
                <a:ext cx="6061788" cy="441788"/>
              </a:xfrm>
              <a:prstGeom prst="rect">
                <a:avLst/>
              </a:prstGeom>
              <a:blipFill>
                <a:blip r:embed="rId8"/>
                <a:stretch>
                  <a:fillRect l="-2515" t="-4167" b="-180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521372" y="5074695"/>
                <a:ext cx="6210418" cy="441788"/>
              </a:xfrm>
              <a:prstGeom prst="rect">
                <a:avLst/>
              </a:prstGeom>
              <a:noFill/>
            </p:spPr>
            <p:txBody>
              <a:bodyPr wrap="none" lIns="0" tIns="0" rIns="0" bIns="0" rtlCol="0">
                <a:spAutoFit/>
              </a:bodyPr>
              <a:lstStyle/>
              <a:p>
                <a:r>
                  <a:rPr lang="en-US" sz="2000" dirty="0">
                    <a:solidFill>
                      <a:schemeClr val="tx1"/>
                    </a:solidFill>
                  </a:rPr>
                  <a:t>N</a:t>
                </a:r>
                <a14:m>
                  <m:oMath xmlns:m="http://schemas.openxmlformats.org/officeDocument/2006/math">
                    <m:r>
                      <a:rPr lang="en-US" sz="2000">
                        <a:latin typeface="Cambria Math" panose="02040503050406030204" pitchFamily="18" charset="0"/>
                      </a:rPr>
                      <m:t>2</m:t>
                    </m:r>
                    <m:r>
                      <a:rPr lang="en-US" sz="2000">
                        <a:solidFill>
                          <a:schemeClr val="tx1"/>
                        </a:solidFill>
                        <a:latin typeface="Cambria Math" panose="02040503050406030204" pitchFamily="18" charset="0"/>
                      </a:rPr>
                      <m:t>−</m:t>
                    </m:r>
                    <m:r>
                      <m:rPr>
                        <m:sty m:val="p"/>
                      </m:rPr>
                      <a:rPr lang="en-US" sz="2000">
                        <a:solidFill>
                          <a:schemeClr val="tx1"/>
                        </a:solidFill>
                        <a:latin typeface="Cambria Math" panose="02040503050406030204" pitchFamily="18" charset="0"/>
                      </a:rPr>
                      <m:t>N</m:t>
                    </m:r>
                    <m:r>
                      <a:rPr lang="en-US" sz="2000" b="0" i="0" smtClean="0">
                        <a:solidFill>
                          <a:schemeClr val="tx1"/>
                        </a:solidFill>
                        <a:latin typeface="Cambria Math" panose="02040503050406030204" pitchFamily="18" charset="0"/>
                      </a:rPr>
                      <m:t>3</m:t>
                    </m:r>
                    <m:r>
                      <a:rPr lang="en-US" sz="2000">
                        <a:solidFill>
                          <a:schemeClr val="tx1"/>
                        </a:solidFill>
                        <a:latin typeface="Cambria Math" panose="02040503050406030204" pitchFamily="18" charset="0"/>
                      </a:rPr>
                      <m:t>: </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a:rPr lang="en-US" sz="2000" b="0" i="1" smtClean="0">
                            <a:solidFill>
                              <a:schemeClr val="tx1"/>
                            </a:solidFill>
                            <a:latin typeface="Cambria Math" panose="02040503050406030204" pitchFamily="18" charset="0"/>
                          </a:rPr>
                          <m:t>23</m:t>
                        </m:r>
                      </m:sub>
                    </m:sSub>
                    <m:r>
                      <a:rPr lang="en-US" sz="2000">
                        <a:solidFill>
                          <a:schemeClr val="tx1"/>
                        </a:solidFill>
                        <a:latin typeface="Cambria Math" panose="02040503050406030204" pitchFamily="18" charset="0"/>
                      </a:rPr>
                      <m:t>=</m:t>
                    </m:r>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0.3+</m:t>
                        </m:r>
                        <m:r>
                          <a:rPr lang="en-US" sz="2000" i="1">
                            <a:solidFill>
                              <a:schemeClr val="tx1"/>
                            </a:solidFill>
                            <a:latin typeface="Cambria Math" panose="02040503050406030204" pitchFamily="18" charset="0"/>
                          </a:rPr>
                          <m:t>𝑗</m:t>
                        </m:r>
                        <m:r>
                          <a:rPr lang="en-US" sz="2000" i="1">
                            <a:solidFill>
                              <a:schemeClr val="tx1"/>
                            </a:solidFill>
                            <a:latin typeface="Cambria Math" panose="02040503050406030204" pitchFamily="18" charset="0"/>
                          </a:rPr>
                          <m:t>0.6</m:t>
                        </m:r>
                      </m:e>
                    </m:d>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500</m:t>
                        </m:r>
                      </m:num>
                      <m:den>
                        <m:r>
                          <a:rPr lang="en-US" sz="2000">
                            <a:solidFill>
                              <a:schemeClr val="tx1"/>
                            </a:solidFill>
                            <a:latin typeface="Cambria Math" panose="02040503050406030204" pitchFamily="18" charset="0"/>
                          </a:rPr>
                          <m:t>5280</m:t>
                        </m:r>
                      </m:den>
                    </m:f>
                    <m:r>
                      <a:rPr lang="en-US" sz="2000">
                        <a:solidFill>
                          <a:schemeClr val="tx1"/>
                        </a:solidFill>
                        <a:latin typeface="Cambria Math" panose="02040503050406030204" pitchFamily="18" charset="0"/>
                      </a:rPr>
                      <m:t>=0.</m:t>
                    </m:r>
                    <m:r>
                      <a:rPr lang="en-US" sz="2000" b="0" i="0" smtClean="0">
                        <a:solidFill>
                          <a:schemeClr val="tx1"/>
                        </a:solidFill>
                        <a:latin typeface="Cambria Math" panose="02040503050406030204" pitchFamily="18" charset="0"/>
                      </a:rPr>
                      <m:t>0</m:t>
                    </m:r>
                    <m:r>
                      <a:rPr lang="en-US" sz="2000">
                        <a:solidFill>
                          <a:schemeClr val="tx1"/>
                        </a:solidFill>
                        <a:latin typeface="Cambria Math" panose="02040503050406030204" pitchFamily="18" charset="0"/>
                      </a:rPr>
                      <m:t>284+</m:t>
                    </m:r>
                    <m:r>
                      <m:rPr>
                        <m:sty m:val="p"/>
                      </m:rPr>
                      <a:rPr lang="en-US" sz="2000">
                        <a:solidFill>
                          <a:schemeClr val="tx1"/>
                        </a:solidFill>
                        <a:latin typeface="Cambria Math" panose="02040503050406030204" pitchFamily="18" charset="0"/>
                      </a:rPr>
                      <m:t>j</m:t>
                    </m:r>
                    <m:r>
                      <a:rPr lang="en-US" sz="2000">
                        <a:solidFill>
                          <a:schemeClr val="tx1"/>
                        </a:solidFill>
                        <a:latin typeface="Cambria Math" panose="02040503050406030204" pitchFamily="18" charset="0"/>
                      </a:rPr>
                      <m:t>0.0568 </m:t>
                    </m:r>
                    <m:r>
                      <m:rPr>
                        <m:sty m:val="p"/>
                      </m:rPr>
                      <a:rPr lang="el-GR" sz="2000" i="1">
                        <a:solidFill>
                          <a:schemeClr val="tx1"/>
                        </a:solidFill>
                        <a:latin typeface="Cambria Math" panose="02040503050406030204" pitchFamily="18" charset="0"/>
                        <a:ea typeface="Cambria Math" panose="02040503050406030204" pitchFamily="18" charset="0"/>
                      </a:rPr>
                      <m:t>Ω</m:t>
                    </m:r>
                  </m:oMath>
                </a14:m>
                <a:endParaRPr lang="en-US" sz="2000" dirty="0">
                  <a:solidFill>
                    <a:schemeClr val="tx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521372" y="5074695"/>
                <a:ext cx="6210418" cy="441788"/>
              </a:xfrm>
              <a:prstGeom prst="rect">
                <a:avLst/>
              </a:prstGeom>
              <a:blipFill>
                <a:blip r:embed="rId9"/>
                <a:stretch>
                  <a:fillRect l="-2658" b="-19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521372" y="5654212"/>
                <a:ext cx="6067751" cy="441788"/>
              </a:xfrm>
              <a:prstGeom prst="rect">
                <a:avLst/>
              </a:prstGeom>
              <a:noFill/>
            </p:spPr>
            <p:txBody>
              <a:bodyPr wrap="none" lIns="0" tIns="0" rIns="0" bIns="0" rtlCol="0">
                <a:spAutoFit/>
              </a:bodyPr>
              <a:lstStyle/>
              <a:p>
                <a:r>
                  <a:rPr lang="en-US" sz="2000" dirty="0">
                    <a:solidFill>
                      <a:schemeClr val="tx1"/>
                    </a:solidFill>
                  </a:rPr>
                  <a:t>N</a:t>
                </a:r>
                <a14:m>
                  <m:oMath xmlns:m="http://schemas.openxmlformats.org/officeDocument/2006/math">
                    <m:r>
                      <a:rPr lang="en-US" sz="2000">
                        <a:latin typeface="Cambria Math" panose="02040503050406030204" pitchFamily="18" charset="0"/>
                      </a:rPr>
                      <m:t>3</m:t>
                    </m:r>
                    <m:r>
                      <a:rPr lang="en-US" sz="2000">
                        <a:solidFill>
                          <a:schemeClr val="tx1"/>
                        </a:solidFill>
                        <a:latin typeface="Cambria Math" panose="02040503050406030204" pitchFamily="18" charset="0"/>
                      </a:rPr>
                      <m:t>−</m:t>
                    </m:r>
                    <m:r>
                      <m:rPr>
                        <m:sty m:val="p"/>
                      </m:rPr>
                      <a:rPr lang="en-US" sz="2000">
                        <a:solidFill>
                          <a:schemeClr val="tx1"/>
                        </a:solidFill>
                        <a:latin typeface="Cambria Math" panose="02040503050406030204" pitchFamily="18" charset="0"/>
                      </a:rPr>
                      <m:t>N</m:t>
                    </m:r>
                    <m:r>
                      <a:rPr lang="en-US" sz="2000" b="0" i="0" smtClean="0">
                        <a:solidFill>
                          <a:schemeClr val="tx1"/>
                        </a:solidFill>
                        <a:latin typeface="Cambria Math" panose="02040503050406030204" pitchFamily="18" charset="0"/>
                      </a:rPr>
                      <m:t>4</m:t>
                    </m:r>
                    <m:r>
                      <a:rPr lang="en-US" sz="2000">
                        <a:solidFill>
                          <a:schemeClr val="tx1"/>
                        </a:solidFill>
                        <a:latin typeface="Cambria Math" panose="02040503050406030204" pitchFamily="18" charset="0"/>
                      </a:rPr>
                      <m:t>: </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a:rPr lang="en-US" sz="2000" b="0" i="1" smtClean="0">
                            <a:solidFill>
                              <a:schemeClr val="tx1"/>
                            </a:solidFill>
                            <a:latin typeface="Cambria Math" panose="02040503050406030204" pitchFamily="18" charset="0"/>
                          </a:rPr>
                          <m:t>34</m:t>
                        </m:r>
                      </m:sub>
                    </m:sSub>
                    <m:r>
                      <a:rPr lang="en-US" sz="2000">
                        <a:solidFill>
                          <a:schemeClr val="tx1"/>
                        </a:solidFill>
                        <a:latin typeface="Cambria Math" panose="02040503050406030204" pitchFamily="18" charset="0"/>
                      </a:rPr>
                      <m:t>=</m:t>
                    </m:r>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0.3+</m:t>
                        </m:r>
                        <m:r>
                          <a:rPr lang="en-US" sz="2000" i="1">
                            <a:solidFill>
                              <a:schemeClr val="tx1"/>
                            </a:solidFill>
                            <a:latin typeface="Cambria Math" panose="02040503050406030204" pitchFamily="18" charset="0"/>
                          </a:rPr>
                          <m:t>𝑗</m:t>
                        </m:r>
                        <m:r>
                          <a:rPr lang="en-US" sz="2000" i="1">
                            <a:solidFill>
                              <a:schemeClr val="tx1"/>
                            </a:solidFill>
                            <a:latin typeface="Cambria Math" panose="02040503050406030204" pitchFamily="18" charset="0"/>
                          </a:rPr>
                          <m:t>0.6</m:t>
                        </m:r>
                      </m:e>
                    </m:d>
                    <m:f>
                      <m:fPr>
                        <m:ctrlPr>
                          <a:rPr lang="en-US" sz="2000" i="1">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75</m:t>
                        </m:r>
                        <m:r>
                          <a:rPr lang="en-US" sz="2000" i="1">
                            <a:solidFill>
                              <a:schemeClr val="tx1"/>
                            </a:solidFill>
                            <a:latin typeface="Cambria Math" panose="02040503050406030204" pitchFamily="18" charset="0"/>
                          </a:rPr>
                          <m:t>0</m:t>
                        </m:r>
                      </m:num>
                      <m:den>
                        <m:r>
                          <a:rPr lang="en-US" sz="2000">
                            <a:solidFill>
                              <a:schemeClr val="tx1"/>
                            </a:solidFill>
                            <a:latin typeface="Cambria Math" panose="02040503050406030204" pitchFamily="18" charset="0"/>
                          </a:rPr>
                          <m:t>5280</m:t>
                        </m:r>
                      </m:den>
                    </m:f>
                    <m:r>
                      <a:rPr lang="en-US" sz="2000">
                        <a:solidFill>
                          <a:schemeClr val="tx1"/>
                        </a:solidFill>
                        <a:latin typeface="Cambria Math" panose="02040503050406030204" pitchFamily="18" charset="0"/>
                      </a:rPr>
                      <m:t>=0.</m:t>
                    </m:r>
                    <m:r>
                      <a:rPr lang="en-US" sz="2000" b="0" i="0" smtClean="0">
                        <a:solidFill>
                          <a:schemeClr val="tx1"/>
                        </a:solidFill>
                        <a:latin typeface="Cambria Math" panose="02040503050406030204" pitchFamily="18" charset="0"/>
                      </a:rPr>
                      <m:t>0426</m:t>
                    </m:r>
                    <m:r>
                      <a:rPr lang="en-US" sz="2000">
                        <a:solidFill>
                          <a:schemeClr val="tx1"/>
                        </a:solidFill>
                        <a:latin typeface="Cambria Math" panose="02040503050406030204" pitchFamily="18" charset="0"/>
                      </a:rPr>
                      <m:t>+</m:t>
                    </m:r>
                    <m:r>
                      <m:rPr>
                        <m:sty m:val="p"/>
                      </m:rPr>
                      <a:rPr lang="en-US" sz="2000">
                        <a:solidFill>
                          <a:schemeClr val="tx1"/>
                        </a:solidFill>
                        <a:latin typeface="Cambria Math" panose="02040503050406030204" pitchFamily="18" charset="0"/>
                      </a:rPr>
                      <m:t>j</m:t>
                    </m:r>
                    <m:r>
                      <a:rPr lang="en-US" sz="2000">
                        <a:solidFill>
                          <a:schemeClr val="tx1"/>
                        </a:solidFill>
                        <a:latin typeface="Cambria Math" panose="02040503050406030204" pitchFamily="18" charset="0"/>
                      </a:rPr>
                      <m:t>0.0852 </m:t>
                    </m:r>
                    <m:r>
                      <m:rPr>
                        <m:sty m:val="p"/>
                      </m:rPr>
                      <a:rPr lang="el-GR" sz="2000" i="1">
                        <a:solidFill>
                          <a:schemeClr val="tx1"/>
                        </a:solidFill>
                        <a:latin typeface="Cambria Math" panose="02040503050406030204" pitchFamily="18" charset="0"/>
                        <a:ea typeface="Cambria Math" panose="02040503050406030204" pitchFamily="18" charset="0"/>
                      </a:rPr>
                      <m:t>Ω</m:t>
                    </m:r>
                  </m:oMath>
                </a14:m>
                <a:endParaRPr lang="en-US" sz="2000" dirty="0">
                  <a:solidFill>
                    <a:schemeClr val="tx1"/>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521372" y="5654212"/>
                <a:ext cx="6067751" cy="441788"/>
              </a:xfrm>
              <a:prstGeom prst="rect">
                <a:avLst/>
              </a:prstGeom>
              <a:blipFill>
                <a:blip r:embed="rId10"/>
                <a:stretch>
                  <a:fillRect l="-2720" t="-2778" r="-418" b="-19444"/>
                </a:stretch>
              </a:blipFill>
            </p:spPr>
            <p:txBody>
              <a:bodyPr/>
              <a:lstStyle/>
              <a:p>
                <a:r>
                  <a:rPr lang="en-US">
                    <a:noFill/>
                  </a:rPr>
                  <a:t> </a:t>
                </a:r>
              </a:p>
            </p:txBody>
          </p:sp>
        </mc:Fallback>
      </mc:AlternateContent>
      <p:sp>
        <p:nvSpPr>
          <p:cNvPr id="16" name="Text Placeholder 4">
            <a:extLst>
              <a:ext uri="{FF2B5EF4-FFF2-40B4-BE49-F238E27FC236}">
                <a16:creationId xmlns:a16="http://schemas.microsoft.com/office/drawing/2014/main" id="{343D60F9-FDA6-4105-85A6-2F7778E4583B}"/>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157190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5246"/>
            <a:ext cx="82296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3</a:t>
            </a:r>
          </a:p>
        </p:txBody>
      </p:sp>
      <p:sp>
        <p:nvSpPr>
          <p:cNvPr id="4" name="Slide Number Placeholder 3">
            <a:extLst>
              <a:ext uri="{FF2B5EF4-FFF2-40B4-BE49-F238E27FC236}">
                <a16:creationId xmlns:a16="http://schemas.microsoft.com/office/drawing/2014/main" id="{3F353134-5A19-AB4C-A708-F5EE1F55A844}"/>
              </a:ext>
            </a:extLst>
          </p:cNvPr>
          <p:cNvSpPr>
            <a:spLocks noGrp="1"/>
          </p:cNvSpPr>
          <p:nvPr>
            <p:ph type="sldNum" sz="quarter" idx="12"/>
          </p:nvPr>
        </p:nvSpPr>
        <p:spPr/>
        <p:txBody>
          <a:bodyPr/>
          <a:lstStyle/>
          <a:p>
            <a:fld id="{5B7A2384-8C5D-49F6-8259-B9A64ECD4852}" type="slidenum">
              <a:rPr lang="en-US" sz="1100" smtClean="0"/>
              <a:t>41</a:t>
            </a:fld>
            <a:endParaRPr lang="en-US" sz="1100"/>
          </a:p>
        </p:txBody>
      </p:sp>
      <p:sp>
        <p:nvSpPr>
          <p:cNvPr id="15" name="TextBox 14"/>
          <p:cNvSpPr txBox="1"/>
          <p:nvPr/>
        </p:nvSpPr>
        <p:spPr>
          <a:xfrm>
            <a:off x="199230" y="1047690"/>
            <a:ext cx="8745538" cy="400110"/>
          </a:xfrm>
          <a:prstGeom prst="rect">
            <a:avLst/>
          </a:prstGeom>
          <a:noFill/>
        </p:spPr>
        <p:txBody>
          <a:bodyPr wrap="square" rtlCol="0">
            <a:spAutoFit/>
          </a:bodyPr>
          <a:lstStyle/>
          <a:p>
            <a:r>
              <a:rPr lang="en-US" sz="2000" dirty="0"/>
              <a:t>Calculate the current flowing in segment N1–N2:</a:t>
            </a:r>
          </a:p>
        </p:txBody>
      </p:sp>
      <mc:AlternateContent xmlns:mc="http://schemas.openxmlformats.org/markup-compatibility/2006" xmlns:a14="http://schemas.microsoft.com/office/drawing/2010/main">
        <mc:Choice Requires="a14">
          <p:sp>
            <p:nvSpPr>
              <p:cNvPr id="19" name="TextBox 18"/>
              <p:cNvSpPr txBox="1"/>
              <p:nvPr/>
            </p:nvSpPr>
            <p:spPr>
              <a:xfrm>
                <a:off x="1837543" y="1524000"/>
                <a:ext cx="5413854" cy="448071"/>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12</m:t>
                        </m:r>
                      </m:sub>
                    </m:sSub>
                    <m:r>
                      <a:rPr lang="en-US" sz="2000" b="0" i="0"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𝑘𝑊</m:t>
                            </m:r>
                            <m:r>
                              <a:rPr lang="en-US" sz="2000" b="0" i="1" smtClean="0">
                                <a:latin typeface="Cambria Math" panose="02040503050406030204" pitchFamily="18" charset="0"/>
                              </a:rPr>
                              <m:t>+</m:t>
                            </m:r>
                            <m:r>
                              <a:rPr lang="en-US" sz="2000" b="0" i="1" smtClean="0">
                                <a:latin typeface="Cambria Math" panose="02040503050406030204" pitchFamily="18" charset="0"/>
                              </a:rPr>
                              <m:t>𝑗𝑘𝑣𝑎𝑟</m:t>
                            </m:r>
                          </m:num>
                          <m:den>
                            <m:r>
                              <m:rPr>
                                <m:sty m:val="p"/>
                              </m:rPr>
                              <a:rPr lang="en-US" sz="2000">
                                <a:latin typeface="Cambria Math" panose="02040503050406030204" pitchFamily="18" charset="0"/>
                              </a:rPr>
                              <m:t>kV</m:t>
                            </m:r>
                          </m:den>
                        </m:f>
                        <m:r>
                          <a:rPr lang="en-US" sz="2000" b="0" i="1" smtClean="0">
                            <a:latin typeface="Cambria Math" panose="02040503050406030204" pitchFamily="18" charset="0"/>
                          </a:rPr>
                          <m:t>)</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m:t>
                        </m:r>
                        <m:f>
                          <m:fPr>
                            <m:ctrlPr>
                              <a:rPr lang="en-US" sz="2000" i="1" smtClean="0">
                                <a:latin typeface="Cambria Math" panose="02040503050406030204" pitchFamily="18" charset="0"/>
                              </a:rPr>
                            </m:ctrlPr>
                          </m:fPr>
                          <m:num>
                            <m:r>
                              <a:rPr lang="en-US" altLang="zh-CN" sz="2000" i="1">
                                <a:latin typeface="Cambria Math" panose="02040503050406030204" pitchFamily="18" charset="0"/>
                              </a:rPr>
                              <m:t>92.9</m:t>
                            </m:r>
                            <m:r>
                              <a:rPr lang="en-US" sz="2000" i="1">
                                <a:latin typeface="Cambria Math" panose="02040503050406030204" pitchFamily="18" charset="0"/>
                              </a:rPr>
                              <m:t>+</m:t>
                            </m:r>
                            <m:r>
                              <a:rPr lang="en-US" sz="2000" i="1">
                                <a:latin typeface="Cambria Math" panose="02040503050406030204" pitchFamily="18" charset="0"/>
                              </a:rPr>
                              <m:t>𝑗</m:t>
                            </m:r>
                            <m:r>
                              <a:rPr lang="en-US" altLang="zh-CN" sz="2000" i="1" smtClean="0">
                                <a:latin typeface="Cambria Math" panose="02040503050406030204" pitchFamily="18" charset="0"/>
                              </a:rPr>
                              <m:t>4</m:t>
                            </m:r>
                            <m:r>
                              <a:rPr lang="en-US" altLang="zh-CN" sz="2000" i="1">
                                <a:latin typeface="Cambria Math" panose="02040503050406030204" pitchFamily="18" charset="0"/>
                              </a:rPr>
                              <m:t>5</m:t>
                            </m:r>
                            <m:r>
                              <a:rPr lang="en-US" altLang="zh-CN" sz="2000" i="1" smtClean="0">
                                <a:latin typeface="Cambria Math" panose="02040503050406030204" pitchFamily="18" charset="0"/>
                              </a:rPr>
                              <m:t>.</m:t>
                            </m:r>
                            <m:r>
                              <a:rPr lang="en-US" altLang="zh-CN" sz="2000" i="1">
                                <a:latin typeface="Cambria Math" panose="02040503050406030204" pitchFamily="18" charset="0"/>
                              </a:rPr>
                              <m:t>0</m:t>
                            </m:r>
                          </m:num>
                          <m:den>
                            <m:r>
                              <a:rPr lang="en-US" altLang="zh-CN" sz="2000" i="1" smtClean="0">
                                <a:latin typeface="Cambria Math" panose="02040503050406030204" pitchFamily="18" charset="0"/>
                              </a:rPr>
                              <m:t>2</m:t>
                            </m:r>
                            <m:r>
                              <a:rPr lang="en-US" altLang="zh-CN" sz="2000" i="1">
                                <a:latin typeface="Cambria Math" panose="02040503050406030204" pitchFamily="18" charset="0"/>
                              </a:rPr>
                              <m:t>.</m:t>
                            </m:r>
                            <m:r>
                              <a:rPr lang="en-US" altLang="zh-CN" sz="2000" i="1" smtClean="0">
                                <a:latin typeface="Cambria Math" panose="02040503050406030204" pitchFamily="18" charset="0"/>
                              </a:rPr>
                              <m:t>4</m:t>
                            </m:r>
                            <m:r>
                              <a:rPr lang="en-US" altLang="zh-CN" sz="2000" i="1" smtClean="0">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0</m:t>
                            </m:r>
                          </m:den>
                        </m:f>
                        <m:r>
                          <a:rPr lang="en-US" sz="2000" i="1">
                            <a:latin typeface="Cambria Math" panose="02040503050406030204" pitchFamily="18" charset="0"/>
                          </a:rPr>
                          <m:t>)</m:t>
                        </m:r>
                      </m:e>
                      <m:sup>
                        <m:r>
                          <a:rPr lang="en-US" sz="2000" i="1">
                            <a:latin typeface="Cambria Math" panose="02040503050406030204" pitchFamily="18" charset="0"/>
                          </a:rPr>
                          <m:t>∗</m:t>
                        </m:r>
                      </m:sup>
                    </m:sSup>
                    <m:r>
                      <a:rPr lang="en-US" sz="2000" b="0" i="0" smtClean="0">
                        <a:latin typeface="Cambria Math" panose="02040503050406030204" pitchFamily="18" charset="0"/>
                      </a:rPr>
                      <m:t>=</m:t>
                    </m:r>
                    <m:r>
                      <a:rPr lang="en-US" altLang="zh-CN" sz="2000" i="1">
                        <a:latin typeface="Cambria Math" panose="02040503050406030204" pitchFamily="18" charset="0"/>
                      </a:rPr>
                      <m:t>4</m:t>
                    </m:r>
                    <m:r>
                      <a:rPr lang="en-US" altLang="zh-CN" sz="2000" i="1" smtClean="0">
                        <a:latin typeface="Cambria Math" panose="02040503050406030204" pitchFamily="18" charset="0"/>
                      </a:rPr>
                      <m:t>3</m:t>
                    </m:r>
                    <m:r>
                      <a:rPr lang="en-US" altLang="zh-CN" sz="2000" i="1">
                        <a:latin typeface="Cambria Math" panose="02040503050406030204" pitchFamily="18" charset="0"/>
                      </a:rPr>
                      <m:t>.</m:t>
                    </m:r>
                    <m:r>
                      <a:rPr lang="en-US" altLang="zh-CN" sz="2000" i="1" smtClean="0">
                        <a:latin typeface="Cambria Math" panose="02040503050406030204" pitchFamily="18" charset="0"/>
                      </a:rPr>
                      <m:t>0</m:t>
                    </m:r>
                    <m:r>
                      <a:rPr lang="en-US" altLang="zh-CN" sz="2000" i="1">
                        <a:latin typeface="Cambria Math" panose="02040503050406030204" pitchFamily="18" charset="0"/>
                        <a:ea typeface="Cambria Math" panose="02040503050406030204" pitchFamily="18" charset="0"/>
                      </a:rPr>
                      <m:t>∠</m:t>
                    </m:r>
                    <m:r>
                      <a:rPr lang="en-US" altLang="zh-CN" sz="2000" i="1" smtClean="0">
                        <a:latin typeface="Cambria Math" panose="02040503050406030204" pitchFamily="18" charset="0"/>
                        <a:ea typeface="Cambria Math" panose="02040503050406030204" pitchFamily="18" charset="0"/>
                      </a:rPr>
                      <m:t>−</m:t>
                    </m:r>
                  </m:oMath>
                </a14:m>
                <a:r>
                  <a:rPr lang="en-US" altLang="zh-CN" sz="2000" dirty="0"/>
                  <a:t>25.84 A</a:t>
                </a:r>
                <a:endParaRPr lang="en-US"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837543" y="1524000"/>
                <a:ext cx="5413854" cy="448071"/>
              </a:xfrm>
              <a:prstGeom prst="rect">
                <a:avLst/>
              </a:prstGeom>
              <a:blipFill>
                <a:blip r:embed="rId2"/>
                <a:stretch>
                  <a:fillRect t="-1351" r="-1800" b="-17568"/>
                </a:stretch>
              </a:blipFill>
            </p:spPr>
            <p:txBody>
              <a:bodyPr/>
              <a:lstStyle/>
              <a:p>
                <a:r>
                  <a:rPr lang="en-US">
                    <a:noFill/>
                  </a:rPr>
                  <a:t> </a:t>
                </a:r>
              </a:p>
            </p:txBody>
          </p:sp>
        </mc:Fallback>
      </mc:AlternateContent>
      <p:sp>
        <p:nvSpPr>
          <p:cNvPr id="3" name="TextBox 2"/>
          <p:cNvSpPr txBox="1"/>
          <p:nvPr/>
        </p:nvSpPr>
        <p:spPr>
          <a:xfrm>
            <a:off x="4114800" y="2762088"/>
            <a:ext cx="65" cy="307777"/>
          </a:xfrm>
          <a:prstGeom prst="rect">
            <a:avLst/>
          </a:prstGeom>
          <a:noFill/>
        </p:spPr>
        <p:txBody>
          <a:bodyPr wrap="none" lIns="0" tIns="0" rIns="0" bIns="0" rtlCol="0">
            <a:spAutoFit/>
          </a:bodyPr>
          <a:lstStyle/>
          <a:p>
            <a:endParaRPr lang="en-US" sz="2000" dirty="0"/>
          </a:p>
        </p:txBody>
      </p:sp>
      <p:sp>
        <p:nvSpPr>
          <p:cNvPr id="11" name="TextBox 10"/>
          <p:cNvSpPr txBox="1"/>
          <p:nvPr/>
        </p:nvSpPr>
        <p:spPr>
          <a:xfrm>
            <a:off x="102909" y="2114490"/>
            <a:ext cx="8745538" cy="400110"/>
          </a:xfrm>
          <a:prstGeom prst="rect">
            <a:avLst/>
          </a:prstGeom>
          <a:noFill/>
        </p:spPr>
        <p:txBody>
          <a:bodyPr wrap="square" rtlCol="0">
            <a:spAutoFit/>
          </a:bodyPr>
          <a:lstStyle/>
          <a:p>
            <a:r>
              <a:rPr lang="en-US" sz="2000" dirty="0"/>
              <a:t>Calculate the voltage at N2:</a:t>
            </a:r>
          </a:p>
        </p:txBody>
      </p:sp>
      <mc:AlternateContent xmlns:mc="http://schemas.openxmlformats.org/markup-compatibility/2006" xmlns:a14="http://schemas.microsoft.com/office/drawing/2010/main">
        <mc:Choice Requires="a14">
          <p:sp>
            <p:nvSpPr>
              <p:cNvPr id="12" name="TextBox 11"/>
              <p:cNvSpPr txBox="1"/>
              <p:nvPr/>
            </p:nvSpPr>
            <p:spPr>
              <a:xfrm>
                <a:off x="3505200" y="2667000"/>
                <a:ext cx="186410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2</m:t>
                          </m:r>
                        </m:sub>
                      </m:sSub>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1</m:t>
                          </m:r>
                        </m:sub>
                      </m:sSub>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12</m:t>
                          </m:r>
                        </m:sub>
                      </m:sSub>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12</m:t>
                          </m:r>
                        </m:sub>
                      </m:sSub>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505200" y="2667000"/>
                <a:ext cx="1864100" cy="307777"/>
              </a:xfrm>
              <a:prstGeom prst="rect">
                <a:avLst/>
              </a:prstGeom>
              <a:blipFill>
                <a:blip r:embed="rId3"/>
                <a:stretch>
                  <a:fillRect l="-2288" r="-654" b="-1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65113" y="3124200"/>
                <a:ext cx="7886261"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2</m:t>
                        </m:r>
                      </m:sub>
                    </m:sSub>
                    <m:r>
                      <a:rPr lang="en-US" sz="2000">
                        <a:latin typeface="Cambria Math" panose="02040503050406030204" pitchFamily="18" charset="0"/>
                      </a:rPr>
                      <m:t>=</m:t>
                    </m:r>
                    <m:r>
                      <a:rPr lang="en-US" altLang="zh-CN" sz="2000" b="0" i="1" smtClean="0">
                        <a:latin typeface="Cambria Math" panose="02040503050406030204" pitchFamily="18" charset="0"/>
                      </a:rPr>
                      <m:t>2400</m:t>
                    </m:r>
                    <m:r>
                      <a:rPr lang="en-US" altLang="zh-CN" sz="2000" i="1">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0−</m:t>
                    </m:r>
                    <m:d>
                      <m:dPr>
                        <m:ctrlPr>
                          <a:rPr lang="en-US" altLang="zh-CN" sz="2000" b="0" i="1" smtClean="0">
                            <a:latin typeface="Cambria Math" panose="02040503050406030204" pitchFamily="18" charset="0"/>
                            <a:ea typeface="Cambria Math" panose="02040503050406030204" pitchFamily="18" charset="0"/>
                          </a:rPr>
                        </m:ctrlPr>
                      </m:dPr>
                      <m:e>
                        <m:r>
                          <a:rPr lang="en-US" altLang="zh-CN" sz="2000" b="0" i="1" smtClean="0">
                            <a:latin typeface="Cambria Math" panose="02040503050406030204" pitchFamily="18" charset="0"/>
                            <a:ea typeface="Cambria Math" panose="02040503050406030204" pitchFamily="18" charset="0"/>
                          </a:rPr>
                          <m:t>0.2841+</m:t>
                        </m:r>
                        <m:r>
                          <a:rPr lang="en-US" altLang="zh-CN" sz="2000" b="0" i="1" smtClean="0">
                            <a:latin typeface="Cambria Math" panose="02040503050406030204" pitchFamily="18" charset="0"/>
                            <a:ea typeface="Cambria Math" panose="02040503050406030204" pitchFamily="18" charset="0"/>
                          </a:rPr>
                          <m:t>𝑗</m:t>
                        </m:r>
                        <m:r>
                          <a:rPr lang="en-US" altLang="zh-CN" sz="2000" b="0" i="1" smtClean="0">
                            <a:latin typeface="Cambria Math" panose="02040503050406030204" pitchFamily="18" charset="0"/>
                            <a:ea typeface="Cambria Math" panose="02040503050406030204" pitchFamily="18" charset="0"/>
                          </a:rPr>
                          <m:t>0.5682</m:t>
                        </m:r>
                      </m:e>
                    </m:d>
                    <m:r>
                      <a:rPr lang="en-US" altLang="zh-CN" sz="2000" b="0" i="1" smtClean="0">
                        <a:latin typeface="Cambria Math" panose="02040503050406030204" pitchFamily="18" charset="0"/>
                        <a:ea typeface="Cambria Math" panose="02040503050406030204" pitchFamily="18" charset="0"/>
                      </a:rPr>
                      <m:t>∗43.0</m:t>
                    </m:r>
                    <m:r>
                      <a:rPr lang="en-US" altLang="zh-CN" sz="2000" i="1">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−25.84=2378.4</m:t>
                    </m:r>
                    <m:r>
                      <a:rPr lang="en-US" altLang="zh-CN" sz="2000" i="1">
                        <a:latin typeface="Cambria Math" panose="02040503050406030204" pitchFamily="18" charset="0"/>
                        <a:ea typeface="Cambria Math" panose="02040503050406030204" pitchFamily="18" charset="0"/>
                      </a:rPr>
                      <m:t>∠−</m:t>
                    </m:r>
                    <m:r>
                      <a:rPr lang="en-US" altLang="zh-CN" sz="2000" i="1" smtClean="0">
                        <a:latin typeface="Cambria Math" panose="02040503050406030204" pitchFamily="18" charset="0"/>
                        <a:ea typeface="Cambria Math" panose="02040503050406030204" pitchFamily="18" charset="0"/>
                      </a:rPr>
                      <m:t>0</m:t>
                    </m:r>
                  </m:oMath>
                </a14:m>
                <a:r>
                  <a:rPr lang="en-US" altLang="zh-CN" sz="2000" dirty="0"/>
                  <a:t>.4 V</a:t>
                </a:r>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65113" y="3124200"/>
                <a:ext cx="7886261" cy="307777"/>
              </a:xfrm>
              <a:prstGeom prst="rect">
                <a:avLst/>
              </a:prstGeom>
              <a:blipFill>
                <a:blip r:embed="rId4"/>
                <a:stretch>
                  <a:fillRect l="-1160" t="-26000" r="-1005"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72954" y="5638800"/>
                <a:ext cx="8280344"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𝑇</m:t>
                        </m:r>
                        <m:r>
                          <a:rPr lang="en-US" sz="2000" b="0" i="1" smtClean="0">
                            <a:latin typeface="Cambria Math" panose="02040503050406030204" pitchFamily="18" charset="0"/>
                          </a:rPr>
                          <m:t>1</m:t>
                        </m:r>
                      </m:sub>
                    </m:sSub>
                    <m:r>
                      <a:rPr lang="en-US" sz="2000">
                        <a:latin typeface="Cambria Math" panose="02040503050406030204" pitchFamily="18" charset="0"/>
                      </a:rPr>
                      <m:t>=</m:t>
                    </m:r>
                    <m:r>
                      <a:rPr lang="en-US" altLang="zh-CN" sz="2000" b="0" i="1" smtClean="0">
                        <a:latin typeface="Cambria Math" panose="02040503050406030204" pitchFamily="18" charset="0"/>
                      </a:rPr>
                      <m:t>2378.4</m:t>
                    </m:r>
                    <m:r>
                      <a:rPr lang="en-US" altLang="zh-CN" sz="2000" i="1">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−0.4</m:t>
                    </m:r>
                    <m:r>
                      <a:rPr lang="en-US" altLang="zh-CN" sz="2000" i="1">
                        <a:latin typeface="Cambria Math" panose="02040503050406030204" pitchFamily="18" charset="0"/>
                        <a:ea typeface="Cambria Math" panose="02040503050406030204" pitchFamily="18" charset="0"/>
                      </a:rPr>
                      <m:t>−</m:t>
                    </m:r>
                    <m:d>
                      <m:dPr>
                        <m:ctrlPr>
                          <a:rPr lang="en-US" altLang="zh-CN" sz="2000" i="1">
                            <a:latin typeface="Cambria Math" panose="02040503050406030204" pitchFamily="18" charset="0"/>
                            <a:ea typeface="Cambria Math" panose="02040503050406030204" pitchFamily="18" charset="0"/>
                          </a:rPr>
                        </m:ctrlPr>
                      </m:dPr>
                      <m:e>
                        <m:r>
                          <a:rPr lang="en-US" altLang="zh-CN" sz="2000" b="0" i="1" smtClean="0">
                            <a:latin typeface="Cambria Math" panose="02040503050406030204" pitchFamily="18" charset="0"/>
                            <a:ea typeface="Cambria Math" panose="02040503050406030204" pitchFamily="18" charset="0"/>
                          </a:rPr>
                          <m:t>3.18</m:t>
                        </m:r>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𝑗</m:t>
                        </m:r>
                        <m:r>
                          <a:rPr lang="en-US" altLang="zh-CN" sz="2000" b="0" i="1" smtClean="0">
                            <a:latin typeface="Cambria Math" panose="02040503050406030204" pitchFamily="18" charset="0"/>
                            <a:ea typeface="Cambria Math" panose="02040503050406030204" pitchFamily="18" charset="0"/>
                          </a:rPr>
                          <m:t>2.67</m:t>
                        </m:r>
                      </m:e>
                    </m:d>
                    <m:r>
                      <a:rPr lang="en-US" altLang="zh-CN" sz="2000" i="1">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14.16</m:t>
                    </m:r>
                    <m:r>
                      <a:rPr lang="en-US" altLang="zh-CN" sz="2000" i="1">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26.24</m:t>
                    </m:r>
                    <m:r>
                      <a:rPr lang="en-US" altLang="zh-CN" sz="2000" i="1">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2321.5</m:t>
                    </m:r>
                    <m:r>
                      <a:rPr lang="en-US" altLang="zh-CN" sz="2000" i="1">
                        <a:latin typeface="Cambria Math" panose="02040503050406030204" pitchFamily="18" charset="0"/>
                        <a:ea typeface="Cambria Math" panose="02040503050406030204" pitchFamily="18" charset="0"/>
                      </a:rPr>
                      <m:t>∠−0</m:t>
                    </m:r>
                  </m:oMath>
                </a14:m>
                <a:r>
                  <a:rPr lang="en-US" altLang="zh-CN" sz="2000" dirty="0"/>
                  <a:t>.8 V</a:t>
                </a:r>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72954" y="5638800"/>
                <a:ext cx="8280344" cy="307777"/>
              </a:xfrm>
              <a:prstGeom prst="rect">
                <a:avLst/>
              </a:prstGeom>
              <a:blipFill>
                <a:blip r:embed="rId5"/>
                <a:stretch>
                  <a:fillRect l="-1030" t="-26000" r="-883" b="-50000"/>
                </a:stretch>
              </a:blipFill>
            </p:spPr>
            <p:txBody>
              <a:bodyPr/>
              <a:lstStyle/>
              <a:p>
                <a:r>
                  <a:rPr lang="en-US">
                    <a:noFill/>
                  </a:rPr>
                  <a:t> </a:t>
                </a:r>
              </a:p>
            </p:txBody>
          </p:sp>
        </mc:Fallback>
      </mc:AlternateContent>
      <p:sp>
        <p:nvSpPr>
          <p:cNvPr id="16" name="TextBox 15"/>
          <p:cNvSpPr txBox="1"/>
          <p:nvPr/>
        </p:nvSpPr>
        <p:spPr>
          <a:xfrm>
            <a:off x="95026" y="3505200"/>
            <a:ext cx="8745538" cy="400110"/>
          </a:xfrm>
          <a:prstGeom prst="rect">
            <a:avLst/>
          </a:prstGeom>
          <a:noFill/>
        </p:spPr>
        <p:txBody>
          <a:bodyPr wrap="square" rtlCol="0">
            <a:spAutoFit/>
          </a:bodyPr>
          <a:lstStyle/>
          <a:p>
            <a:r>
              <a:rPr lang="en-US" sz="2000" dirty="0"/>
              <a:t>Calculate the current flowing into T1:</a:t>
            </a:r>
          </a:p>
        </p:txBody>
      </p:sp>
      <mc:AlternateContent xmlns:mc="http://schemas.openxmlformats.org/markup-compatibility/2006" xmlns:a14="http://schemas.microsoft.com/office/drawing/2010/main">
        <mc:Choice Requires="a14">
          <p:sp>
            <p:nvSpPr>
              <p:cNvPr id="17" name="TextBox 16"/>
              <p:cNvSpPr txBox="1"/>
              <p:nvPr/>
            </p:nvSpPr>
            <p:spPr>
              <a:xfrm>
                <a:off x="1607737" y="4038600"/>
                <a:ext cx="5626156" cy="448264"/>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𝑇</m:t>
                        </m:r>
                        <m:r>
                          <a:rPr lang="en-US" sz="2000" b="0" i="1" smtClean="0">
                            <a:latin typeface="Cambria Math" panose="02040503050406030204" pitchFamily="18" charset="0"/>
                          </a:rPr>
                          <m:t>1</m:t>
                        </m:r>
                      </m:sub>
                    </m:sSub>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𝑘𝑊</m:t>
                            </m:r>
                            <m:r>
                              <a:rPr lang="en-US" sz="2000" i="1">
                                <a:latin typeface="Cambria Math" panose="02040503050406030204" pitchFamily="18" charset="0"/>
                              </a:rPr>
                              <m:t>+</m:t>
                            </m:r>
                            <m:r>
                              <a:rPr lang="en-US" sz="2000" i="1">
                                <a:latin typeface="Cambria Math" panose="02040503050406030204" pitchFamily="18" charset="0"/>
                              </a:rPr>
                              <m:t>𝑗𝑘𝑣𝑎𝑟</m:t>
                            </m:r>
                          </m:num>
                          <m:den>
                            <m:r>
                              <m:rPr>
                                <m:sty m:val="p"/>
                              </m:rPr>
                              <a:rPr lang="en-US" sz="2000">
                                <a:latin typeface="Cambria Math" panose="02040503050406030204" pitchFamily="18" charset="0"/>
                              </a:rPr>
                              <m:t>kV</m:t>
                            </m:r>
                          </m:den>
                        </m:f>
                        <m:r>
                          <a:rPr lang="en-US" sz="2000" i="1">
                            <a:latin typeface="Cambria Math" panose="02040503050406030204" pitchFamily="18" charset="0"/>
                          </a:rPr>
                          <m:t>)</m:t>
                        </m:r>
                      </m:e>
                      <m:sup>
                        <m:r>
                          <a:rPr lang="en-US" sz="2000" i="1">
                            <a:latin typeface="Cambria Math" panose="02040503050406030204" pitchFamily="18" charset="0"/>
                          </a:rPr>
                          <m:t>∗</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m:t>
                        </m:r>
                        <m:f>
                          <m:fPr>
                            <m:ctrlPr>
                              <a:rPr lang="en-US" sz="2000" i="1">
                                <a:latin typeface="Cambria Math" panose="02040503050406030204" pitchFamily="18" charset="0"/>
                              </a:rPr>
                            </m:ctrlPr>
                          </m:fPr>
                          <m:num>
                            <m:r>
                              <a:rPr lang="en-US" altLang="zh-CN" sz="2000" b="0" i="1" smtClean="0">
                                <a:latin typeface="Cambria Math" panose="02040503050406030204" pitchFamily="18" charset="0"/>
                              </a:rPr>
                              <m:t>30.3</m:t>
                            </m:r>
                            <m:r>
                              <a:rPr lang="en-US" sz="2000" i="1">
                                <a:latin typeface="Cambria Math" panose="02040503050406030204" pitchFamily="18" charset="0"/>
                              </a:rPr>
                              <m:t>+</m:t>
                            </m:r>
                            <m:r>
                              <a:rPr lang="en-US" sz="2000" i="1">
                                <a:latin typeface="Cambria Math" panose="02040503050406030204" pitchFamily="18" charset="0"/>
                              </a:rPr>
                              <m:t>𝑗</m:t>
                            </m:r>
                            <m:r>
                              <a:rPr lang="en-US" altLang="zh-CN" sz="2000" b="0" i="1" smtClean="0">
                                <a:latin typeface="Cambria Math" panose="02040503050406030204" pitchFamily="18" charset="0"/>
                              </a:rPr>
                              <m:t>14.7</m:t>
                            </m:r>
                          </m:num>
                          <m:den>
                            <m:r>
                              <a:rPr lang="en-US" altLang="zh-CN" sz="2000" b="0" i="1" smtClean="0">
                                <a:latin typeface="Cambria Math" panose="02040503050406030204" pitchFamily="18" charset="0"/>
                              </a:rPr>
                              <m:t>2.378</m:t>
                            </m:r>
                            <m:r>
                              <a:rPr lang="en-US" altLang="zh-CN" sz="2000" i="1">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−0.4</m:t>
                            </m:r>
                          </m:den>
                        </m:f>
                        <m:r>
                          <a:rPr lang="en-US" sz="2000" i="1">
                            <a:latin typeface="Cambria Math" panose="02040503050406030204" pitchFamily="18" charset="0"/>
                          </a:rPr>
                          <m:t>)</m:t>
                        </m:r>
                      </m:e>
                      <m:sup>
                        <m:r>
                          <a:rPr lang="en-US" sz="2000" i="1">
                            <a:latin typeface="Cambria Math" panose="02040503050406030204" pitchFamily="18" charset="0"/>
                          </a:rPr>
                          <m:t>∗</m:t>
                        </m:r>
                      </m:sup>
                    </m:sSup>
                    <m:r>
                      <a:rPr lang="en-US" sz="2000">
                        <a:latin typeface="Cambria Math" panose="02040503050406030204" pitchFamily="18" charset="0"/>
                      </a:rPr>
                      <m:t>=</m:t>
                    </m:r>
                    <m:r>
                      <a:rPr lang="en-US" altLang="zh-CN" sz="2000" b="0" i="1" smtClean="0">
                        <a:latin typeface="Cambria Math" panose="02040503050406030204" pitchFamily="18" charset="0"/>
                      </a:rPr>
                      <m:t>14.16</m:t>
                    </m:r>
                    <m:r>
                      <a:rPr lang="en-US" altLang="zh-CN" sz="2000" i="1">
                        <a:latin typeface="Cambria Math" panose="02040503050406030204" pitchFamily="18" charset="0"/>
                        <a:ea typeface="Cambria Math" panose="02040503050406030204" pitchFamily="18" charset="0"/>
                      </a:rPr>
                      <m:t>∠−</m:t>
                    </m:r>
                  </m:oMath>
                </a14:m>
                <a:r>
                  <a:rPr lang="en-US" altLang="zh-CN" sz="2000" dirty="0"/>
                  <a:t>26.24 A</a:t>
                </a:r>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607737" y="4038600"/>
                <a:ext cx="5626156" cy="448264"/>
              </a:xfrm>
              <a:prstGeom prst="rect">
                <a:avLst/>
              </a:prstGeom>
              <a:blipFill>
                <a:blip r:embed="rId6"/>
                <a:stretch>
                  <a:fillRect t="-1370" r="-1733" b="-19178"/>
                </a:stretch>
              </a:blipFill>
            </p:spPr>
            <p:txBody>
              <a:bodyPr/>
              <a:lstStyle/>
              <a:p>
                <a:r>
                  <a:rPr lang="en-US">
                    <a:noFill/>
                  </a:rPr>
                  <a:t> </a:t>
                </a:r>
              </a:p>
            </p:txBody>
          </p:sp>
        </mc:Fallback>
      </mc:AlternateContent>
      <p:sp>
        <p:nvSpPr>
          <p:cNvPr id="18" name="TextBox 17"/>
          <p:cNvSpPr txBox="1"/>
          <p:nvPr/>
        </p:nvSpPr>
        <p:spPr>
          <a:xfrm>
            <a:off x="95026" y="4629090"/>
            <a:ext cx="8745538" cy="400110"/>
          </a:xfrm>
          <a:prstGeom prst="rect">
            <a:avLst/>
          </a:prstGeom>
          <a:noFill/>
        </p:spPr>
        <p:txBody>
          <a:bodyPr wrap="square" rtlCol="0">
            <a:spAutoFit/>
          </a:bodyPr>
          <a:lstStyle/>
          <a:p>
            <a:r>
              <a:rPr lang="en-US" sz="2000" dirty="0"/>
              <a:t>Calculate the secondary voltage referred to the high side:</a:t>
            </a:r>
          </a:p>
        </p:txBody>
      </p:sp>
      <mc:AlternateContent xmlns:mc="http://schemas.openxmlformats.org/markup-compatibility/2006" xmlns:a14="http://schemas.microsoft.com/office/drawing/2010/main">
        <mc:Choice Requires="a14">
          <p:sp>
            <p:nvSpPr>
              <p:cNvPr id="25" name="TextBox 24"/>
              <p:cNvSpPr txBox="1"/>
              <p:nvPr/>
            </p:nvSpPr>
            <p:spPr>
              <a:xfrm>
                <a:off x="3429000" y="5178623"/>
                <a:ext cx="203773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𝑇</m:t>
                          </m:r>
                          <m:r>
                            <a:rPr lang="en-US" sz="2000" b="0" i="1" smtClean="0">
                              <a:latin typeface="Cambria Math" panose="02040503050406030204" pitchFamily="18" charset="0"/>
                            </a:rPr>
                            <m:t>1</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2</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𝑇</m:t>
                          </m:r>
                          <m:r>
                            <a:rPr lang="en-US" sz="2000" b="0" i="1" smtClean="0">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𝑇</m:t>
                          </m:r>
                          <m:r>
                            <a:rPr lang="en-US" sz="2000" b="0" i="1" smtClean="0">
                              <a:latin typeface="Cambria Math" panose="02040503050406030204" pitchFamily="18" charset="0"/>
                            </a:rPr>
                            <m:t>1</m:t>
                          </m:r>
                        </m:sub>
                      </m:sSub>
                    </m:oMath>
                  </m:oMathPara>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429000" y="5178623"/>
                <a:ext cx="2037737" cy="307777"/>
              </a:xfrm>
              <a:prstGeom prst="rect">
                <a:avLst/>
              </a:prstGeom>
              <a:blipFill>
                <a:blip r:embed="rId7"/>
                <a:stretch>
                  <a:fillRect l="-2395" r="-898" b="-18000"/>
                </a:stretch>
              </a:blipFill>
            </p:spPr>
            <p:txBody>
              <a:bodyPr/>
              <a:lstStyle/>
              <a:p>
                <a:r>
                  <a:rPr lang="en-US">
                    <a:noFill/>
                  </a:rPr>
                  <a:t> </a:t>
                </a:r>
              </a:p>
            </p:txBody>
          </p:sp>
        </mc:Fallback>
      </mc:AlternateContent>
      <p:sp>
        <p:nvSpPr>
          <p:cNvPr id="20" name="Text Placeholder 4">
            <a:extLst>
              <a:ext uri="{FF2B5EF4-FFF2-40B4-BE49-F238E27FC236}">
                <a16:creationId xmlns:a16="http://schemas.microsoft.com/office/drawing/2014/main" id="{BF2BF83C-8A4D-4E9B-8ED8-8BAD2A97F42C}"/>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290094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66" y="0"/>
            <a:ext cx="82296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3</a:t>
            </a:r>
          </a:p>
        </p:txBody>
      </p:sp>
      <p:sp>
        <p:nvSpPr>
          <p:cNvPr id="4" name="Slide Number Placeholder 3">
            <a:extLst>
              <a:ext uri="{FF2B5EF4-FFF2-40B4-BE49-F238E27FC236}">
                <a16:creationId xmlns:a16="http://schemas.microsoft.com/office/drawing/2014/main" id="{B18DD4AA-18AE-3C4F-BF5E-DBF817E50F1A}"/>
              </a:ext>
            </a:extLst>
          </p:cNvPr>
          <p:cNvSpPr>
            <a:spLocks noGrp="1"/>
          </p:cNvSpPr>
          <p:nvPr>
            <p:ph type="sldNum" sz="quarter" idx="12"/>
          </p:nvPr>
        </p:nvSpPr>
        <p:spPr/>
        <p:txBody>
          <a:bodyPr/>
          <a:lstStyle/>
          <a:p>
            <a:fld id="{5B7A2384-8C5D-49F6-8259-B9A64ECD4852}" type="slidenum">
              <a:rPr lang="en-US" sz="1100" smtClean="0"/>
              <a:t>42</a:t>
            </a:fld>
            <a:endParaRPr lang="en-US" sz="1100"/>
          </a:p>
        </p:txBody>
      </p:sp>
      <p:sp>
        <p:nvSpPr>
          <p:cNvPr id="15" name="TextBox 14"/>
          <p:cNvSpPr txBox="1"/>
          <p:nvPr/>
        </p:nvSpPr>
        <p:spPr>
          <a:xfrm>
            <a:off x="76189" y="914400"/>
            <a:ext cx="8745538" cy="400110"/>
          </a:xfrm>
          <a:prstGeom prst="rect">
            <a:avLst/>
          </a:prstGeom>
          <a:noFill/>
        </p:spPr>
        <p:txBody>
          <a:bodyPr wrap="square" rtlCol="0">
            <a:spAutoFit/>
          </a:bodyPr>
          <a:lstStyle/>
          <a:p>
            <a:r>
              <a:rPr lang="en-US" sz="2000" dirty="0"/>
              <a:t>Compute the secondary voltage by dividing by the turns ratio of 10:</a:t>
            </a:r>
          </a:p>
        </p:txBody>
      </p:sp>
      <mc:AlternateContent xmlns:mc="http://schemas.openxmlformats.org/markup-compatibility/2006" xmlns:a14="http://schemas.microsoft.com/office/drawing/2010/main">
        <mc:Choice Requires="a14">
          <p:sp>
            <p:nvSpPr>
              <p:cNvPr id="19" name="TextBox 18"/>
              <p:cNvSpPr txBox="1"/>
              <p:nvPr/>
            </p:nvSpPr>
            <p:spPr>
              <a:xfrm>
                <a:off x="2486048" y="1371600"/>
                <a:ext cx="4183518" cy="437171"/>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r>
                          <m:rPr>
                            <m:sty m:val="p"/>
                          </m:rPr>
                          <a:rPr lang="en-US" altLang="zh-CN" sz="2000" i="1">
                            <a:latin typeface="Cambria Math" panose="02040503050406030204" pitchFamily="18" charset="0"/>
                          </a:rPr>
                          <m:t>low</m:t>
                        </m:r>
                      </m:e>
                      <m:sub>
                        <m:r>
                          <a:rPr lang="en-US" sz="2000" b="0" i="1" smtClean="0">
                            <a:latin typeface="Cambria Math" panose="02040503050406030204" pitchFamily="18" charset="0"/>
                          </a:rPr>
                          <m:t>𝑇</m:t>
                        </m:r>
                        <m:r>
                          <a:rPr lang="en-US" sz="2000" b="0" i="1" smtClean="0">
                            <a:latin typeface="Cambria Math" panose="02040503050406030204" pitchFamily="18" charset="0"/>
                          </a:rPr>
                          <m:t>2</m:t>
                        </m:r>
                      </m:sub>
                    </m:sSub>
                    <m:r>
                      <a:rPr lang="en-US" sz="2000" b="0" i="0" smtClean="0">
                        <a:latin typeface="Cambria Math" panose="02040503050406030204" pitchFamily="18" charset="0"/>
                      </a:rPr>
                      <m:t>=</m:t>
                    </m:r>
                    <m:f>
                      <m:fPr>
                        <m:ctrlPr>
                          <a:rPr lang="en-US" sz="2000" i="1" smtClean="0">
                            <a:latin typeface="Cambria Math" panose="02040503050406030204" pitchFamily="18" charset="0"/>
                          </a:rPr>
                        </m:ctrlPr>
                      </m:fPr>
                      <m:num>
                        <m:r>
                          <a:rPr lang="en-US" altLang="zh-CN" sz="2000" i="1">
                            <a:latin typeface="Cambria Math" panose="02040503050406030204" pitchFamily="18" charset="0"/>
                          </a:rPr>
                          <m:t>2</m:t>
                        </m:r>
                        <m:r>
                          <a:rPr lang="en-US" altLang="zh-CN" sz="2000" i="1" smtClean="0">
                            <a:latin typeface="Cambria Math" panose="02040503050406030204" pitchFamily="18" charset="0"/>
                          </a:rPr>
                          <m:t>3</m:t>
                        </m:r>
                        <m:r>
                          <a:rPr lang="en-US" altLang="zh-CN" sz="2000" i="1">
                            <a:latin typeface="Cambria Math" panose="02040503050406030204" pitchFamily="18" charset="0"/>
                          </a:rPr>
                          <m:t>3</m:t>
                        </m:r>
                        <m:r>
                          <a:rPr lang="en-US" altLang="zh-CN" sz="2000" i="1" smtClean="0">
                            <a:latin typeface="Cambria Math" panose="02040503050406030204" pitchFamily="18" charset="0"/>
                          </a:rPr>
                          <m:t>1</m:t>
                        </m:r>
                        <m:r>
                          <a:rPr lang="en-US" altLang="zh-CN" sz="2000" i="1">
                            <a:latin typeface="Cambria Math" panose="02040503050406030204" pitchFamily="18" charset="0"/>
                          </a:rPr>
                          <m:t>.</m:t>
                        </m:r>
                        <m:r>
                          <a:rPr lang="en-US" altLang="zh-CN" sz="2000" i="1" smtClean="0">
                            <a:latin typeface="Cambria Math" panose="02040503050406030204" pitchFamily="18" charset="0"/>
                          </a:rPr>
                          <m:t>1</m:t>
                        </m:r>
                        <m:r>
                          <a:rPr lang="en-US" altLang="zh-CN" sz="2000" i="1">
                            <a:latin typeface="Cambria Math" panose="02040503050406030204" pitchFamily="18" charset="0"/>
                            <a:ea typeface="Cambria Math" panose="02040503050406030204" pitchFamily="18" charset="0"/>
                          </a:rPr>
                          <m:t>∠−0.8</m:t>
                        </m:r>
                      </m:num>
                      <m:den>
                        <m:r>
                          <a:rPr lang="en-US" altLang="zh-CN" sz="2000" i="1">
                            <a:latin typeface="Cambria Math" panose="02040503050406030204" pitchFamily="18" charset="0"/>
                          </a:rPr>
                          <m:t>10</m:t>
                        </m:r>
                      </m:den>
                    </m:f>
                    <m:r>
                      <a:rPr lang="en-US" sz="2000" b="0" i="0" smtClean="0">
                        <a:latin typeface="Cambria Math" panose="02040503050406030204" pitchFamily="18" charset="0"/>
                      </a:rPr>
                      <m:t>=</m:t>
                    </m:r>
                    <m:r>
                      <a:rPr lang="en-US" altLang="zh-CN" sz="2000" i="1">
                        <a:latin typeface="Cambria Math" panose="02040503050406030204" pitchFamily="18" charset="0"/>
                      </a:rPr>
                      <m:t>2</m:t>
                    </m:r>
                    <m:r>
                      <a:rPr lang="en-US" altLang="zh-CN" sz="2000" i="1" smtClean="0">
                        <a:latin typeface="Cambria Math" panose="02040503050406030204" pitchFamily="18" charset="0"/>
                      </a:rPr>
                      <m:t>3</m:t>
                    </m:r>
                    <m:r>
                      <a:rPr lang="en-US" altLang="zh-CN" sz="2000" i="1">
                        <a:latin typeface="Cambria Math" panose="02040503050406030204" pitchFamily="18" charset="0"/>
                      </a:rPr>
                      <m:t>3</m:t>
                    </m:r>
                    <m:r>
                      <a:rPr lang="en-US" altLang="zh-CN" sz="2000" i="1" smtClean="0">
                        <a:latin typeface="Cambria Math" panose="02040503050406030204" pitchFamily="18" charset="0"/>
                      </a:rPr>
                      <m:t>.</m:t>
                    </m:r>
                    <m:r>
                      <a:rPr lang="en-US" altLang="zh-CN" sz="2000" i="1">
                        <a:latin typeface="Cambria Math" panose="02040503050406030204" pitchFamily="18" charset="0"/>
                      </a:rPr>
                      <m:t>1</m:t>
                    </m:r>
                    <m:r>
                      <a:rPr lang="en-US" altLang="zh-CN" sz="2000" i="1">
                        <a:latin typeface="Cambria Math" panose="02040503050406030204" pitchFamily="18" charset="0"/>
                        <a:ea typeface="Cambria Math" panose="02040503050406030204" pitchFamily="18" charset="0"/>
                      </a:rPr>
                      <m:t>∠</m:t>
                    </m:r>
                    <m:r>
                      <a:rPr lang="en-US" altLang="zh-CN" sz="2000" i="1" smtClean="0">
                        <a:latin typeface="Cambria Math" panose="02040503050406030204" pitchFamily="18" charset="0"/>
                        <a:ea typeface="Cambria Math" panose="02040503050406030204" pitchFamily="18" charset="0"/>
                      </a:rPr>
                      <m:t>−</m:t>
                    </m:r>
                  </m:oMath>
                </a14:m>
                <a:r>
                  <a:rPr lang="en-US" altLang="zh-CN" sz="2000" dirty="0"/>
                  <a:t>0.8 V</a:t>
                </a:r>
                <a:endParaRPr lang="en-US"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486048" y="1371600"/>
                <a:ext cx="4183518" cy="437171"/>
              </a:xfrm>
              <a:prstGeom prst="rect">
                <a:avLst/>
              </a:prstGeom>
              <a:blipFill>
                <a:blip r:embed="rId2"/>
                <a:stretch>
                  <a:fillRect t="-4167" r="-2770" b="-18056"/>
                </a:stretch>
              </a:blipFill>
            </p:spPr>
            <p:txBody>
              <a:bodyPr/>
              <a:lstStyle/>
              <a:p>
                <a:r>
                  <a:rPr lang="en-US">
                    <a:noFill/>
                  </a:rPr>
                  <a:t> </a:t>
                </a:r>
              </a:p>
            </p:txBody>
          </p:sp>
        </mc:Fallback>
      </mc:AlternateContent>
      <p:sp>
        <p:nvSpPr>
          <p:cNvPr id="3" name="TextBox 2"/>
          <p:cNvSpPr txBox="1"/>
          <p:nvPr/>
        </p:nvSpPr>
        <p:spPr>
          <a:xfrm>
            <a:off x="4114800" y="2618846"/>
            <a:ext cx="65" cy="307777"/>
          </a:xfrm>
          <a:prstGeom prst="rect">
            <a:avLst/>
          </a:prstGeom>
          <a:noFill/>
        </p:spPr>
        <p:txBody>
          <a:bodyPr wrap="none" lIns="0" tIns="0" rIns="0" bIns="0" rtlCol="0">
            <a:spAutoFit/>
          </a:bodyPr>
          <a:lstStyle/>
          <a:p>
            <a:endParaRPr lang="en-US" sz="2000" dirty="0"/>
          </a:p>
        </p:txBody>
      </p:sp>
      <p:sp>
        <p:nvSpPr>
          <p:cNvPr id="11" name="TextBox 10"/>
          <p:cNvSpPr txBox="1"/>
          <p:nvPr/>
        </p:nvSpPr>
        <p:spPr>
          <a:xfrm>
            <a:off x="76189" y="1885890"/>
            <a:ext cx="8745538" cy="400110"/>
          </a:xfrm>
          <a:prstGeom prst="rect">
            <a:avLst/>
          </a:prstGeom>
          <a:noFill/>
        </p:spPr>
        <p:txBody>
          <a:bodyPr wrap="square" rtlCol="0">
            <a:spAutoFit/>
          </a:bodyPr>
          <a:lstStyle/>
          <a:p>
            <a:r>
              <a:rPr lang="en-US" sz="2000" dirty="0"/>
              <a:t>Calculate the current flowing in line section N3–N4:</a:t>
            </a:r>
          </a:p>
        </p:txBody>
      </p:sp>
      <mc:AlternateContent xmlns:mc="http://schemas.openxmlformats.org/markup-compatibility/2006" xmlns:a14="http://schemas.microsoft.com/office/drawing/2010/main">
        <mc:Choice Requires="a14">
          <p:sp>
            <p:nvSpPr>
              <p:cNvPr id="12" name="TextBox 11"/>
              <p:cNvSpPr txBox="1"/>
              <p:nvPr/>
            </p:nvSpPr>
            <p:spPr>
              <a:xfrm>
                <a:off x="1531571" y="2463609"/>
                <a:ext cx="6568208" cy="5843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34</m:t>
                          </m:r>
                        </m:sub>
                      </m:sSub>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𝑘𝑊</m:t>
                              </m:r>
                              <m:r>
                                <a:rPr lang="en-US" sz="2000" i="1">
                                  <a:latin typeface="Cambria Math" panose="02040503050406030204" pitchFamily="18" charset="0"/>
                                </a:rPr>
                                <m:t>+</m:t>
                              </m:r>
                              <m:r>
                                <a:rPr lang="en-US" sz="2000" i="1">
                                  <a:latin typeface="Cambria Math" panose="02040503050406030204" pitchFamily="18" charset="0"/>
                                </a:rPr>
                                <m:t>𝑗𝑘𝑣𝑎𝑟</m:t>
                              </m:r>
                            </m:num>
                            <m:den>
                              <m:r>
                                <m:rPr>
                                  <m:sty m:val="p"/>
                                </m:rPr>
                                <a:rPr lang="en-US" sz="2000">
                                  <a:latin typeface="Cambria Math" panose="02040503050406030204" pitchFamily="18" charset="0"/>
                                </a:rPr>
                                <m:t>kV</m:t>
                              </m:r>
                            </m:den>
                          </m:f>
                          <m:r>
                            <a:rPr lang="en-US" sz="2000" i="1">
                              <a:latin typeface="Cambria Math" panose="02040503050406030204" pitchFamily="18" charset="0"/>
                            </a:rPr>
                            <m:t>)</m:t>
                          </m:r>
                        </m:e>
                        <m:sup>
                          <m:r>
                            <a:rPr lang="en-US" sz="2000" i="1">
                              <a:latin typeface="Cambria Math" panose="02040503050406030204" pitchFamily="18" charset="0"/>
                            </a:rPr>
                            <m:t>∗</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m:t>
                          </m:r>
                          <m:f>
                            <m:fPr>
                              <m:ctrlPr>
                                <a:rPr lang="en-US" sz="2000" i="1">
                                  <a:latin typeface="Cambria Math" panose="02040503050406030204" pitchFamily="18" charset="0"/>
                                </a:rPr>
                              </m:ctrlPr>
                            </m:fPr>
                            <m:num>
                              <m:r>
                                <a:rPr lang="en-US" altLang="zh-CN" sz="2000" b="0" i="1" smtClean="0">
                                  <a:latin typeface="Cambria Math" panose="02040503050406030204" pitchFamily="18" charset="0"/>
                                </a:rPr>
                                <m:t>49.0</m:t>
                              </m:r>
                              <m:r>
                                <a:rPr lang="en-US" sz="2000" i="1">
                                  <a:latin typeface="Cambria Math" panose="02040503050406030204" pitchFamily="18" charset="0"/>
                                </a:rPr>
                                <m:t>+</m:t>
                              </m:r>
                              <m:r>
                                <a:rPr lang="en-US" sz="2000" i="1">
                                  <a:latin typeface="Cambria Math" panose="02040503050406030204" pitchFamily="18" charset="0"/>
                                </a:rPr>
                                <m:t>𝑗</m:t>
                              </m:r>
                              <m:r>
                                <a:rPr lang="en-US" altLang="zh-CN" sz="2000" b="0" i="1" smtClean="0">
                                  <a:latin typeface="Cambria Math" panose="02040503050406030204" pitchFamily="18" charset="0"/>
                                </a:rPr>
                                <m:t>23.7</m:t>
                              </m:r>
                            </m:num>
                            <m:den>
                              <m:r>
                                <a:rPr lang="en-US" altLang="zh-CN" sz="2000" b="0" i="1" smtClean="0">
                                  <a:latin typeface="Cambria Math" panose="02040503050406030204" pitchFamily="18" charset="0"/>
                                </a:rPr>
                                <m:t>2.3767</m:t>
                              </m:r>
                              <m:r>
                                <a:rPr lang="en-US" altLang="zh-CN" sz="2000" i="1">
                                  <a:latin typeface="Cambria Math" panose="02040503050406030204" pitchFamily="18" charset="0"/>
                                  <a:ea typeface="Cambria Math" panose="02040503050406030204" pitchFamily="18" charset="0"/>
                                </a:rPr>
                                <m:t>∠−0.4</m:t>
                              </m:r>
                            </m:den>
                          </m:f>
                          <m:r>
                            <a:rPr lang="en-US" sz="2000" i="1">
                              <a:latin typeface="Cambria Math" panose="02040503050406030204" pitchFamily="18" charset="0"/>
                            </a:rPr>
                            <m:t>)</m:t>
                          </m:r>
                        </m:e>
                        <m:sup>
                          <m:r>
                            <a:rPr lang="en-US" sz="2000" i="1">
                              <a:latin typeface="Cambria Math" panose="02040503050406030204" pitchFamily="18" charset="0"/>
                            </a:rPr>
                            <m:t>∗</m:t>
                          </m:r>
                        </m:sup>
                      </m:sSup>
                      <m:r>
                        <a:rPr lang="en-US" sz="2000">
                          <a:latin typeface="Cambria Math" panose="02040503050406030204" pitchFamily="18" charset="0"/>
                        </a:rPr>
                        <m:t>=</m:t>
                      </m:r>
                      <m:r>
                        <a:rPr lang="en-US" altLang="zh-CN" sz="2000" b="0" i="1" smtClean="0">
                          <a:latin typeface="Cambria Math" panose="02040503050406030204" pitchFamily="18" charset="0"/>
                        </a:rPr>
                        <m:t>22.9</m:t>
                      </m:r>
                      <m:r>
                        <a:rPr lang="en-US" altLang="zh-CN" sz="2000" i="1">
                          <a:latin typeface="Cambria Math" panose="02040503050406030204" pitchFamily="18" charset="0"/>
                          <a:ea typeface="Cambria Math" panose="02040503050406030204" pitchFamily="18" charset="0"/>
                        </a:rPr>
                        <m:t>∠−</m:t>
                      </m:r>
                      <m:r>
                        <m:rPr>
                          <m:nor/>
                        </m:rPr>
                        <a:rPr lang="en-US" altLang="zh-CN" sz="2000" dirty="0"/>
                        <m:t>26.2</m:t>
                      </m:r>
                      <m:r>
                        <m:rPr>
                          <m:nor/>
                        </m:rPr>
                        <a:rPr lang="en-US" altLang="zh-CN" sz="2000" b="0" i="0" dirty="0" smtClean="0"/>
                        <m:t>7</m:t>
                      </m:r>
                      <m:r>
                        <m:rPr>
                          <m:nor/>
                        </m:rPr>
                        <a:rPr lang="en-US" altLang="zh-CN" sz="2000" dirty="0"/>
                        <m:t> </m:t>
                      </m:r>
                      <m:r>
                        <m:rPr>
                          <m:nor/>
                        </m:rPr>
                        <a:rPr lang="en-US" altLang="zh-CN" sz="2000" dirty="0"/>
                        <m:t>A</m:t>
                      </m:r>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531571" y="2463609"/>
                <a:ext cx="6568208" cy="584391"/>
              </a:xfrm>
              <a:prstGeom prst="rect">
                <a:avLst/>
              </a:prstGeom>
              <a:blipFill>
                <a:blip r:embed="rId3"/>
                <a:stretch>
                  <a:fillRect/>
                </a:stretch>
              </a:blipFill>
            </p:spPr>
            <p:txBody>
              <a:bodyPr/>
              <a:lstStyle/>
              <a:p>
                <a:r>
                  <a:rPr lang="en-US">
                    <a:noFill/>
                  </a:rPr>
                  <a:t> </a:t>
                </a:r>
              </a:p>
            </p:txBody>
          </p:sp>
        </mc:Fallback>
      </mc:AlternateContent>
      <p:sp>
        <p:nvSpPr>
          <p:cNvPr id="16" name="TextBox 15"/>
          <p:cNvSpPr txBox="1"/>
          <p:nvPr/>
        </p:nvSpPr>
        <p:spPr>
          <a:xfrm>
            <a:off x="81454" y="3562290"/>
            <a:ext cx="8745538" cy="400110"/>
          </a:xfrm>
          <a:prstGeom prst="rect">
            <a:avLst/>
          </a:prstGeom>
          <a:noFill/>
        </p:spPr>
        <p:txBody>
          <a:bodyPr wrap="square" rtlCol="0">
            <a:spAutoFit/>
          </a:bodyPr>
          <a:lstStyle/>
          <a:p>
            <a:r>
              <a:rPr lang="en-US" sz="2000" dirty="0"/>
              <a:t>Calculate the voltage at N4:</a:t>
            </a:r>
          </a:p>
        </p:txBody>
      </p:sp>
      <mc:AlternateContent xmlns:mc="http://schemas.openxmlformats.org/markup-compatibility/2006" xmlns:a14="http://schemas.microsoft.com/office/drawing/2010/main">
        <mc:Choice Requires="a14">
          <p:sp>
            <p:nvSpPr>
              <p:cNvPr id="17" name="TextBox 16"/>
              <p:cNvSpPr txBox="1"/>
              <p:nvPr/>
            </p:nvSpPr>
            <p:spPr>
              <a:xfrm>
                <a:off x="531215" y="3959423"/>
                <a:ext cx="7580986"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4</m:t>
                        </m:r>
                      </m:sub>
                    </m:sSub>
                    <m:r>
                      <a:rPr lang="en-US" sz="2000">
                        <a:latin typeface="Cambria Math" panose="02040503050406030204" pitchFamily="18" charset="0"/>
                      </a:rPr>
                      <m:t>=</m:t>
                    </m:r>
                    <m:r>
                      <a:rPr lang="en-US" altLang="zh-CN" sz="2000" b="0" i="1" smtClean="0">
                        <a:latin typeface="Cambria Math" panose="02040503050406030204" pitchFamily="18" charset="0"/>
                      </a:rPr>
                      <m:t>2376.7</m:t>
                    </m:r>
                    <m:r>
                      <a:rPr lang="en-US" altLang="zh-CN" sz="2000" i="1">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m:t>
                    </m:r>
                  </m:oMath>
                </a14:m>
                <a:r>
                  <a:rPr lang="en-US" altLang="zh-CN" sz="2000" dirty="0"/>
                  <a:t>0.4</a:t>
                </a:r>
                <a14:m>
                  <m:oMath xmlns:m="http://schemas.openxmlformats.org/officeDocument/2006/math">
                    <m:r>
                      <a:rPr lang="en-US" altLang="zh-CN" sz="2000" i="1">
                        <a:latin typeface="Cambria Math" panose="02040503050406030204" pitchFamily="18" charset="0"/>
                        <a:ea typeface="Cambria Math" panose="02040503050406030204" pitchFamily="18" charset="0"/>
                      </a:rPr>
                      <m:t>− </m:t>
                    </m:r>
                  </m:oMath>
                </a14:m>
                <a:r>
                  <a:rPr lang="en-US" altLang="zh-CN" sz="2000" dirty="0"/>
                  <a:t>(0.0426+0.0852)*22.9</a:t>
                </a:r>
                <a:r>
                  <a:rPr lang="en-US" altLang="zh-CN" sz="2000" dirty="0">
                    <a:ea typeface="Cambria Math" panose="02040503050406030204" pitchFamily="18" charset="0"/>
                  </a:rPr>
                  <a:t> </a:t>
                </a:r>
                <a14:m>
                  <m:oMath xmlns:m="http://schemas.openxmlformats.org/officeDocument/2006/math">
                    <m:r>
                      <a:rPr lang="en-US" altLang="zh-CN" sz="2000" i="1">
                        <a:latin typeface="Cambria Math" panose="02040503050406030204" pitchFamily="18" charset="0"/>
                        <a:ea typeface="Cambria Math" panose="02040503050406030204" pitchFamily="18" charset="0"/>
                      </a:rPr>
                      <m:t>∠−</m:t>
                    </m:r>
                  </m:oMath>
                </a14:m>
                <a:r>
                  <a:rPr lang="en-US" altLang="zh-CN" sz="2000" dirty="0"/>
                  <a:t>26.27=2375.0</a:t>
                </a:r>
                <a:r>
                  <a:rPr lang="en-US" altLang="zh-CN" sz="2000" dirty="0">
                    <a:ea typeface="Cambria Math" panose="02040503050406030204" pitchFamily="18" charset="0"/>
                  </a:rPr>
                  <a:t> </a:t>
                </a:r>
                <a14:m>
                  <m:oMath xmlns:m="http://schemas.openxmlformats.org/officeDocument/2006/math">
                    <m:r>
                      <a:rPr lang="en-US" altLang="zh-CN" sz="2000" i="1">
                        <a:latin typeface="Cambria Math" panose="02040503050406030204" pitchFamily="18" charset="0"/>
                        <a:ea typeface="Cambria Math" panose="02040503050406030204" pitchFamily="18" charset="0"/>
                      </a:rPr>
                      <m:t>∠−</m:t>
                    </m:r>
                  </m:oMath>
                </a14:m>
                <a:r>
                  <a:rPr lang="en-US" altLang="zh-CN" sz="2000" dirty="0"/>
                  <a:t>0.5 V</a:t>
                </a:r>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31215" y="3959423"/>
                <a:ext cx="7580986" cy="307777"/>
              </a:xfrm>
              <a:prstGeom prst="rect">
                <a:avLst/>
              </a:prstGeom>
              <a:blipFill>
                <a:blip r:embed="rId4"/>
                <a:stretch>
                  <a:fillRect l="-1125" t="-26000" r="-1045" b="-50000"/>
                </a:stretch>
              </a:blipFill>
            </p:spPr>
            <p:txBody>
              <a:bodyPr/>
              <a:lstStyle/>
              <a:p>
                <a:r>
                  <a:rPr lang="en-US">
                    <a:noFill/>
                  </a:rPr>
                  <a:t> </a:t>
                </a:r>
              </a:p>
            </p:txBody>
          </p:sp>
        </mc:Fallback>
      </mc:AlternateContent>
      <p:sp>
        <p:nvSpPr>
          <p:cNvPr id="18" name="TextBox 17"/>
          <p:cNvSpPr txBox="1"/>
          <p:nvPr/>
        </p:nvSpPr>
        <p:spPr>
          <a:xfrm>
            <a:off x="76199" y="4705290"/>
            <a:ext cx="8745538" cy="400110"/>
          </a:xfrm>
          <a:prstGeom prst="rect">
            <a:avLst/>
          </a:prstGeom>
          <a:noFill/>
        </p:spPr>
        <p:txBody>
          <a:bodyPr wrap="square" rtlCol="0">
            <a:spAutoFit/>
          </a:bodyPr>
          <a:lstStyle/>
          <a:p>
            <a:r>
              <a:rPr lang="en-US" sz="2000" dirty="0"/>
              <a:t>The current flowing into T3 is the same as the current from N3 to N4:</a:t>
            </a:r>
          </a:p>
        </p:txBody>
      </p:sp>
      <mc:AlternateContent xmlns:mc="http://schemas.openxmlformats.org/markup-compatibility/2006" xmlns:a14="http://schemas.microsoft.com/office/drawing/2010/main">
        <mc:Choice Requires="a14">
          <p:sp>
            <p:nvSpPr>
              <p:cNvPr id="25" name="TextBox 24"/>
              <p:cNvSpPr txBox="1"/>
              <p:nvPr/>
            </p:nvSpPr>
            <p:spPr>
              <a:xfrm>
                <a:off x="3019667" y="4352934"/>
                <a:ext cx="265136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𝑇</m:t>
                          </m:r>
                          <m:r>
                            <a:rPr lang="en-US" sz="2000" b="0" i="1" smtClean="0">
                              <a:latin typeface="Cambria Math" panose="02040503050406030204" pitchFamily="18" charset="0"/>
                            </a:rPr>
                            <m:t>3</m:t>
                          </m:r>
                        </m:sub>
                      </m:sSub>
                      <m:r>
                        <a:rPr lang="en-US" sz="2000">
                          <a:latin typeface="Cambria Math" panose="02040503050406030204" pitchFamily="18" charset="0"/>
                        </a:rPr>
                        <m:t>=</m:t>
                      </m:r>
                      <m:r>
                        <a:rPr lang="en-US" sz="2000" i="1" smtClean="0">
                          <a:latin typeface="Cambria Math" panose="02040503050406030204" pitchFamily="18" charset="0"/>
                        </a:rPr>
                        <m:t>2</m:t>
                      </m:r>
                      <m:r>
                        <a:rPr lang="en-US" sz="2000" b="0" i="1" smtClean="0">
                          <a:latin typeface="Cambria Math" panose="02040503050406030204" pitchFamily="18" charset="0"/>
                        </a:rPr>
                        <m:t>2.91</m:t>
                      </m:r>
                      <m:r>
                        <a:rPr lang="en-US" altLang="zh-CN" sz="2000" i="1">
                          <a:latin typeface="Cambria Math" panose="02040503050406030204" pitchFamily="18" charset="0"/>
                          <a:ea typeface="Cambria Math" panose="02040503050406030204" pitchFamily="18" charset="0"/>
                        </a:rPr>
                        <m:t>∠−</m:t>
                      </m:r>
                      <m:r>
                        <m:rPr>
                          <m:nor/>
                        </m:rPr>
                        <a:rPr lang="en-US" altLang="zh-CN" sz="2000" dirty="0"/>
                        <m:t>26.</m:t>
                      </m:r>
                      <m:r>
                        <m:rPr>
                          <m:nor/>
                        </m:rPr>
                        <a:rPr lang="en-US" altLang="zh-CN" sz="2000" b="0" i="0" dirty="0" smtClean="0"/>
                        <m:t>30</m:t>
                      </m:r>
                      <m:r>
                        <m:rPr>
                          <m:nor/>
                        </m:rPr>
                        <a:rPr lang="en-US" altLang="zh-CN" sz="2000" dirty="0"/>
                        <m:t> </m:t>
                      </m:r>
                      <m:r>
                        <m:rPr>
                          <m:nor/>
                        </m:rPr>
                        <a:rPr lang="en-US" altLang="zh-CN" sz="2000" dirty="0"/>
                        <m:t>A</m:t>
                      </m:r>
                    </m:oMath>
                  </m:oMathPara>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019667" y="4352934"/>
                <a:ext cx="2651367" cy="307777"/>
              </a:xfrm>
              <a:prstGeom prst="rect">
                <a:avLst/>
              </a:prstGeom>
              <a:blipFill>
                <a:blip r:embed="rId5"/>
                <a:stretch>
                  <a:fillRect l="-1609" r="-1839"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429000" y="3197423"/>
                <a:ext cx="187102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4</m:t>
                          </m:r>
                        </m:sub>
                      </m:sSub>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3</m:t>
                          </m:r>
                        </m:sub>
                      </m:sSub>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altLang="zh-CN" sz="2000" b="0" i="1" smtClean="0">
                              <a:latin typeface="Cambria Math" panose="02040503050406030204" pitchFamily="18" charset="0"/>
                            </a:rPr>
                            <m:t>3</m:t>
                          </m:r>
                          <m:r>
                            <a:rPr lang="en-US" altLang="zh-CN" sz="2000" i="1">
                              <a:latin typeface="Cambria Math" panose="02040503050406030204" pitchFamily="18" charset="0"/>
                            </a:rPr>
                            <m:t>4</m:t>
                          </m:r>
                        </m:sub>
                      </m:sSub>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i="1" smtClean="0">
                              <a:latin typeface="Cambria Math" panose="02040503050406030204" pitchFamily="18" charset="0"/>
                            </a:rPr>
                            <m:t>3</m:t>
                          </m:r>
                          <m:r>
                            <a:rPr lang="en-US" altLang="zh-CN" sz="2000" i="1">
                              <a:latin typeface="Cambria Math" panose="02040503050406030204" pitchFamily="18" charset="0"/>
                            </a:rPr>
                            <m:t>4</m:t>
                          </m:r>
                        </m:sub>
                      </m:sSub>
                    </m:oMath>
                  </m:oMathPara>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429000" y="3197423"/>
                <a:ext cx="1871025" cy="307777"/>
              </a:xfrm>
              <a:prstGeom prst="rect">
                <a:avLst/>
              </a:prstGeom>
              <a:blipFill>
                <a:blip r:embed="rId6"/>
                <a:stretch>
                  <a:fillRect l="-2614" r="-654" b="-18000"/>
                </a:stretch>
              </a:blipFill>
            </p:spPr>
            <p:txBody>
              <a:bodyPr/>
              <a:lstStyle/>
              <a:p>
                <a:r>
                  <a:rPr lang="en-US">
                    <a:noFill/>
                  </a:rPr>
                  <a:t> </a:t>
                </a:r>
              </a:p>
            </p:txBody>
          </p:sp>
        </mc:Fallback>
      </mc:AlternateContent>
      <p:sp>
        <p:nvSpPr>
          <p:cNvPr id="21" name="TextBox 20"/>
          <p:cNvSpPr txBox="1"/>
          <p:nvPr/>
        </p:nvSpPr>
        <p:spPr>
          <a:xfrm>
            <a:off x="76200" y="5010090"/>
            <a:ext cx="8745538" cy="400110"/>
          </a:xfrm>
          <a:prstGeom prst="rect">
            <a:avLst/>
          </a:prstGeom>
          <a:noFill/>
        </p:spPr>
        <p:txBody>
          <a:bodyPr wrap="square" rtlCol="0">
            <a:spAutoFit/>
          </a:bodyPr>
          <a:lstStyle/>
          <a:p>
            <a:r>
              <a:rPr lang="en-US" sz="2000" dirty="0"/>
              <a:t>Calculate the secondary voltage referred to the high side</a:t>
            </a:r>
            <a:r>
              <a:rPr lang="zh-CN" altLang="en-US" sz="2000" dirty="0"/>
              <a:t>：</a:t>
            </a:r>
            <a:endParaRPr lang="en-US" sz="2000" dirty="0"/>
          </a:p>
        </p:txBody>
      </p:sp>
      <mc:AlternateContent xmlns:mc="http://schemas.openxmlformats.org/markup-compatibility/2006" xmlns:a14="http://schemas.microsoft.com/office/drawing/2010/main">
        <mc:Choice Requires="a14">
          <p:sp>
            <p:nvSpPr>
              <p:cNvPr id="22" name="TextBox 21"/>
              <p:cNvSpPr txBox="1"/>
              <p:nvPr/>
            </p:nvSpPr>
            <p:spPr>
              <a:xfrm>
                <a:off x="601142" y="5773608"/>
                <a:ext cx="765350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𝑇</m:t>
                          </m:r>
                          <m:r>
                            <a:rPr lang="en-US" sz="2000" b="0" i="1" smtClean="0">
                              <a:latin typeface="Cambria Math" panose="02040503050406030204" pitchFamily="18" charset="0"/>
                            </a:rPr>
                            <m:t>3</m:t>
                          </m:r>
                        </m:sub>
                      </m:sSub>
                      <m:r>
                        <a:rPr lang="en-US" sz="2000">
                          <a:latin typeface="Cambria Math" panose="02040503050406030204" pitchFamily="18" charset="0"/>
                        </a:rPr>
                        <m:t>=</m:t>
                      </m:r>
                      <m:r>
                        <a:rPr lang="en-US" altLang="zh-CN" sz="2000" i="1">
                          <a:latin typeface="Cambria Math" panose="02040503050406030204" pitchFamily="18" charset="0"/>
                        </a:rPr>
                        <m:t>23</m:t>
                      </m:r>
                      <m:r>
                        <a:rPr lang="en-US" altLang="zh-CN" sz="2000" b="0" i="1" smtClean="0">
                          <a:latin typeface="Cambria Math" panose="02040503050406030204" pitchFamily="18" charset="0"/>
                        </a:rPr>
                        <m:t>75.0</m:t>
                      </m:r>
                      <m:r>
                        <a:rPr lang="en-US" altLang="zh-CN" sz="2000" i="1">
                          <a:latin typeface="Cambria Math" panose="02040503050406030204" pitchFamily="18" charset="0"/>
                          <a:ea typeface="Cambria Math" panose="02040503050406030204" pitchFamily="18" charset="0"/>
                        </a:rPr>
                        <m:t>∠−</m:t>
                      </m:r>
                      <m:r>
                        <m:rPr>
                          <m:nor/>
                        </m:rPr>
                        <a:rPr lang="en-US" altLang="zh-CN" sz="2000" dirty="0"/>
                        <m:t>0.</m:t>
                      </m:r>
                      <m:r>
                        <m:rPr>
                          <m:nor/>
                        </m:rPr>
                        <a:rPr lang="en-US" altLang="zh-CN" sz="2000" b="0" i="0" dirty="0" smtClean="0"/>
                        <m:t>5</m:t>
                      </m:r>
                      <m:r>
                        <a:rPr lang="en-US" altLang="zh-CN" sz="2000" i="1">
                          <a:latin typeface="Cambria Math" panose="02040503050406030204" pitchFamily="18" charset="0"/>
                          <a:ea typeface="Cambria Math" panose="02040503050406030204" pitchFamily="18" charset="0"/>
                        </a:rPr>
                        <m:t>− </m:t>
                      </m:r>
                      <m:r>
                        <m:rPr>
                          <m:nor/>
                        </m:rPr>
                        <a:rPr lang="en-US" altLang="zh-CN" sz="2000" dirty="0"/>
                        <m:t>(</m:t>
                      </m:r>
                      <m:r>
                        <m:rPr>
                          <m:nor/>
                        </m:rPr>
                        <a:rPr lang="en-US" altLang="zh-CN" sz="2000" b="0" i="0" dirty="0" smtClean="0"/>
                        <m:t>1.48</m:t>
                      </m:r>
                      <m:r>
                        <m:rPr>
                          <m:nor/>
                        </m:rPr>
                        <a:rPr lang="en-US" altLang="zh-CN" sz="2000" dirty="0"/>
                        <m:t>+</m:t>
                      </m:r>
                      <m:r>
                        <m:rPr>
                          <m:sty m:val="p"/>
                        </m:rPr>
                        <a:rPr lang="en-US" altLang="zh-CN" sz="2000" i="1" dirty="0" smtClean="0">
                          <a:latin typeface="Cambria Math" panose="02040503050406030204" pitchFamily="18" charset="0"/>
                        </a:rPr>
                        <m:t>j</m:t>
                      </m:r>
                      <m:r>
                        <m:rPr>
                          <m:nor/>
                        </m:rPr>
                        <a:rPr lang="en-US" altLang="zh-CN" sz="2000" b="0" i="0" dirty="0" smtClean="0">
                          <a:latin typeface="Cambria Math" panose="02040503050406030204" pitchFamily="18" charset="0"/>
                        </a:rPr>
                        <m:t>1.77</m:t>
                      </m:r>
                      <m:r>
                        <m:rPr>
                          <m:nor/>
                        </m:rPr>
                        <a:rPr lang="en-US" altLang="zh-CN" sz="2000" dirty="0"/>
                        <m:t>)∗22.9</m:t>
                      </m:r>
                      <m:r>
                        <m:rPr>
                          <m:nor/>
                        </m:rPr>
                        <a:rPr lang="en-US" altLang="zh-CN" sz="2000" dirty="0">
                          <a:ea typeface="Cambria Math" panose="02040503050406030204" pitchFamily="18" charset="0"/>
                        </a:rPr>
                        <m:t> </m:t>
                      </m:r>
                      <m:r>
                        <a:rPr lang="en-US" altLang="zh-CN" sz="2000" i="1">
                          <a:latin typeface="Cambria Math" panose="02040503050406030204" pitchFamily="18" charset="0"/>
                          <a:ea typeface="Cambria Math" panose="02040503050406030204" pitchFamily="18" charset="0"/>
                        </a:rPr>
                        <m:t>∠−</m:t>
                      </m:r>
                      <m:r>
                        <m:rPr>
                          <m:nor/>
                        </m:rPr>
                        <a:rPr lang="en-US" altLang="zh-CN" sz="2000" dirty="0"/>
                        <m:t>26.27=23</m:t>
                      </m:r>
                      <m:r>
                        <m:rPr>
                          <m:nor/>
                        </m:rPr>
                        <a:rPr lang="en-US" altLang="zh-CN" sz="2000" b="0" i="0" dirty="0" smtClean="0"/>
                        <m:t>26.9</m:t>
                      </m:r>
                      <m:r>
                        <m:rPr>
                          <m:nor/>
                        </m:rPr>
                        <a:rPr lang="en-US" altLang="zh-CN" sz="2000" dirty="0">
                          <a:ea typeface="Cambria Math" panose="02040503050406030204" pitchFamily="18" charset="0"/>
                        </a:rPr>
                        <m:t> </m:t>
                      </m:r>
                      <m:r>
                        <a:rPr lang="en-US" altLang="zh-CN" sz="2000" i="1">
                          <a:latin typeface="Cambria Math" panose="02040503050406030204" pitchFamily="18" charset="0"/>
                          <a:ea typeface="Cambria Math" panose="02040503050406030204" pitchFamily="18" charset="0"/>
                        </a:rPr>
                        <m:t>∠−</m:t>
                      </m:r>
                      <m:r>
                        <m:rPr>
                          <m:nor/>
                        </m:rPr>
                        <a:rPr lang="en-US" altLang="zh-CN" sz="2000" b="0" i="0" dirty="0" smtClean="0"/>
                        <m:t>1.0</m:t>
                      </m:r>
                      <m:r>
                        <m:rPr>
                          <m:nor/>
                        </m:rPr>
                        <a:rPr lang="en-US" altLang="zh-CN" sz="2000" dirty="0"/>
                        <m:t> </m:t>
                      </m:r>
                      <m:r>
                        <m:rPr>
                          <m:nor/>
                        </m:rPr>
                        <a:rPr lang="en-US" altLang="zh-CN" sz="2000" dirty="0"/>
                        <m:t>V</m:t>
                      </m:r>
                    </m:oMath>
                  </m:oMathPara>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601142" y="5773608"/>
                <a:ext cx="7653505" cy="307777"/>
              </a:xfrm>
              <a:prstGeom prst="rect">
                <a:avLst/>
              </a:prstGeom>
              <a:blipFill>
                <a:blip r:embed="rId7"/>
                <a:stretch>
                  <a:fillRect l="-319" r="-398"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207747" y="5407223"/>
                <a:ext cx="202677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𝑇</m:t>
                          </m:r>
                          <m:r>
                            <a:rPr lang="en-US" sz="2000" b="0" i="1" smtClean="0">
                              <a:latin typeface="Cambria Math" panose="02040503050406030204" pitchFamily="18" charset="0"/>
                            </a:rPr>
                            <m:t>3</m:t>
                          </m:r>
                        </m:sub>
                      </m:sSub>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4</m:t>
                          </m:r>
                        </m:sub>
                      </m:sSub>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𝑇</m:t>
                          </m:r>
                          <m:r>
                            <a:rPr lang="en-US" sz="2000" b="0" i="1" smtClean="0">
                              <a:latin typeface="Cambria Math" panose="02040503050406030204" pitchFamily="18" charset="0"/>
                            </a:rPr>
                            <m:t>3</m:t>
                          </m:r>
                        </m:sub>
                      </m:sSub>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𝑇</m:t>
                          </m:r>
                          <m:r>
                            <a:rPr lang="en-US" sz="2000" b="0" i="1" smtClean="0">
                              <a:latin typeface="Cambria Math" panose="02040503050406030204" pitchFamily="18" charset="0"/>
                            </a:rPr>
                            <m:t>3</m:t>
                          </m:r>
                        </m:sub>
                      </m:sSub>
                    </m:oMath>
                  </m:oMathPara>
                </a14:m>
                <a:endParaRPr lang="en-US"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3207747" y="5407223"/>
                <a:ext cx="2026773" cy="307777"/>
              </a:xfrm>
              <a:prstGeom prst="rect">
                <a:avLst/>
              </a:prstGeom>
              <a:blipFill>
                <a:blip r:embed="rId8"/>
                <a:stretch>
                  <a:fillRect l="-2102" r="-901" b="-17647"/>
                </a:stretch>
              </a:blipFill>
            </p:spPr>
            <p:txBody>
              <a:bodyPr/>
              <a:lstStyle/>
              <a:p>
                <a:r>
                  <a:rPr lang="en-US">
                    <a:noFill/>
                  </a:rPr>
                  <a:t> </a:t>
                </a:r>
              </a:p>
            </p:txBody>
          </p:sp>
        </mc:Fallback>
      </mc:AlternateContent>
    </p:spTree>
    <p:extLst>
      <p:ext uri="{BB962C8B-B14F-4D97-AF65-F5344CB8AC3E}">
        <p14:creationId xmlns:p14="http://schemas.microsoft.com/office/powerpoint/2010/main" val="1346217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3</a:t>
            </a:r>
          </a:p>
        </p:txBody>
      </p:sp>
      <p:sp>
        <p:nvSpPr>
          <p:cNvPr id="4" name="Slide Number Placeholder 3">
            <a:extLst>
              <a:ext uri="{FF2B5EF4-FFF2-40B4-BE49-F238E27FC236}">
                <a16:creationId xmlns:a16="http://schemas.microsoft.com/office/drawing/2014/main" id="{6FC20ADC-3A93-B44D-AFB6-B07E04D18D0A}"/>
              </a:ext>
            </a:extLst>
          </p:cNvPr>
          <p:cNvSpPr>
            <a:spLocks noGrp="1"/>
          </p:cNvSpPr>
          <p:nvPr>
            <p:ph type="sldNum" sz="quarter" idx="12"/>
          </p:nvPr>
        </p:nvSpPr>
        <p:spPr/>
        <p:txBody>
          <a:bodyPr/>
          <a:lstStyle/>
          <a:p>
            <a:fld id="{5B7A2384-8C5D-49F6-8259-B9A64ECD4852}" type="slidenum">
              <a:rPr lang="en-US" smtClean="0"/>
              <a:t>43</a:t>
            </a:fld>
            <a:endParaRPr lang="en-US"/>
          </a:p>
        </p:txBody>
      </p:sp>
      <p:sp>
        <p:nvSpPr>
          <p:cNvPr id="15" name="TextBox 14"/>
          <p:cNvSpPr txBox="1"/>
          <p:nvPr/>
        </p:nvSpPr>
        <p:spPr>
          <a:xfrm>
            <a:off x="199230" y="1247836"/>
            <a:ext cx="8745538" cy="430887"/>
          </a:xfrm>
          <a:prstGeom prst="rect">
            <a:avLst/>
          </a:prstGeom>
          <a:noFill/>
        </p:spPr>
        <p:txBody>
          <a:bodyPr wrap="square" rtlCol="0">
            <a:spAutoFit/>
          </a:bodyPr>
          <a:lstStyle/>
          <a:p>
            <a:r>
              <a:rPr lang="en-US" sz="2200" dirty="0"/>
              <a:t>Compute the secondary voltage by dividing by the turns ratio of 10:</a:t>
            </a:r>
          </a:p>
        </p:txBody>
      </p:sp>
      <mc:AlternateContent xmlns:mc="http://schemas.openxmlformats.org/markup-compatibility/2006" xmlns:a14="http://schemas.microsoft.com/office/drawing/2010/main">
        <mc:Choice Requires="a14">
          <p:sp>
            <p:nvSpPr>
              <p:cNvPr id="19" name="TextBox 18"/>
              <p:cNvSpPr txBox="1"/>
              <p:nvPr/>
            </p:nvSpPr>
            <p:spPr>
              <a:xfrm>
                <a:off x="2493392" y="1924670"/>
                <a:ext cx="4533677" cy="480901"/>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r>
                          <m:rPr>
                            <m:sty m:val="p"/>
                          </m:rPr>
                          <a:rPr lang="en-US" altLang="zh-CN" sz="2200" i="1">
                            <a:latin typeface="Cambria Math" panose="02040503050406030204" pitchFamily="18" charset="0"/>
                          </a:rPr>
                          <m:t>low</m:t>
                        </m:r>
                      </m:e>
                      <m:sub>
                        <m:r>
                          <a:rPr lang="en-US" sz="2200" b="0" i="1" smtClean="0">
                            <a:latin typeface="Cambria Math" panose="02040503050406030204" pitchFamily="18" charset="0"/>
                          </a:rPr>
                          <m:t>𝑇</m:t>
                        </m:r>
                        <m:r>
                          <a:rPr lang="en-US" altLang="zh-CN" sz="2200" i="1">
                            <a:latin typeface="Cambria Math" panose="02040503050406030204" pitchFamily="18" charset="0"/>
                          </a:rPr>
                          <m:t>3</m:t>
                        </m:r>
                      </m:sub>
                    </m:sSub>
                    <m:r>
                      <a:rPr lang="en-US" sz="2200" b="0" i="0" smtClean="0">
                        <a:latin typeface="Cambria Math" panose="02040503050406030204" pitchFamily="18" charset="0"/>
                      </a:rPr>
                      <m:t>=</m:t>
                    </m:r>
                    <m:f>
                      <m:fPr>
                        <m:ctrlPr>
                          <a:rPr lang="en-US" sz="2200" i="1" smtClean="0">
                            <a:latin typeface="Cambria Math" panose="02040503050406030204" pitchFamily="18" charset="0"/>
                          </a:rPr>
                        </m:ctrlPr>
                      </m:fPr>
                      <m:num>
                        <m:r>
                          <a:rPr lang="en-US" altLang="zh-CN" sz="2200" i="1">
                            <a:latin typeface="Cambria Math" panose="02040503050406030204" pitchFamily="18" charset="0"/>
                          </a:rPr>
                          <m:t>2</m:t>
                        </m:r>
                        <m:r>
                          <a:rPr lang="en-US" altLang="zh-CN" sz="2200" i="1" smtClean="0">
                            <a:latin typeface="Cambria Math" panose="02040503050406030204" pitchFamily="18" charset="0"/>
                          </a:rPr>
                          <m:t>3</m:t>
                        </m:r>
                        <m:r>
                          <a:rPr lang="en-US" altLang="zh-CN" sz="2200" i="1">
                            <a:latin typeface="Cambria Math" panose="02040503050406030204" pitchFamily="18" charset="0"/>
                          </a:rPr>
                          <m:t>2</m:t>
                        </m:r>
                        <m:r>
                          <a:rPr lang="en-US" altLang="zh-CN" sz="2200" i="1" smtClean="0">
                            <a:latin typeface="Cambria Math" panose="02040503050406030204" pitchFamily="18" charset="0"/>
                          </a:rPr>
                          <m:t>6</m:t>
                        </m:r>
                        <m:r>
                          <a:rPr lang="en-US" altLang="zh-CN" sz="2200" i="1">
                            <a:latin typeface="Cambria Math" panose="02040503050406030204" pitchFamily="18" charset="0"/>
                          </a:rPr>
                          <m:t>.</m:t>
                        </m:r>
                        <m:r>
                          <a:rPr lang="en-US" altLang="zh-CN" sz="2200" i="1" smtClean="0">
                            <a:latin typeface="Cambria Math" panose="02040503050406030204" pitchFamily="18" charset="0"/>
                          </a:rPr>
                          <m:t>9</m:t>
                        </m:r>
                        <m:r>
                          <a:rPr lang="en-US" altLang="zh-CN" sz="2200" i="1">
                            <a:latin typeface="Cambria Math" panose="02040503050406030204" pitchFamily="18" charset="0"/>
                            <a:ea typeface="Cambria Math" panose="02040503050406030204" pitchFamily="18" charset="0"/>
                          </a:rPr>
                          <m:t>∠−</m:t>
                        </m:r>
                        <m:r>
                          <a:rPr lang="en-US" altLang="zh-CN" sz="2200" b="0" i="1" smtClean="0">
                            <a:latin typeface="Cambria Math" panose="02040503050406030204" pitchFamily="18" charset="0"/>
                            <a:ea typeface="Cambria Math" panose="02040503050406030204" pitchFamily="18" charset="0"/>
                          </a:rPr>
                          <m:t>1.0</m:t>
                        </m:r>
                      </m:num>
                      <m:den>
                        <m:r>
                          <a:rPr lang="en-US" altLang="zh-CN" sz="2200" i="1">
                            <a:latin typeface="Cambria Math" panose="02040503050406030204" pitchFamily="18" charset="0"/>
                          </a:rPr>
                          <m:t>10</m:t>
                        </m:r>
                      </m:den>
                    </m:f>
                    <m:r>
                      <a:rPr lang="en-US" sz="2200" b="0" i="0" smtClean="0">
                        <a:latin typeface="Cambria Math" panose="02040503050406030204" pitchFamily="18" charset="0"/>
                      </a:rPr>
                      <m:t>=</m:t>
                    </m:r>
                    <m:r>
                      <a:rPr lang="en-US" altLang="zh-CN" sz="2200" i="1">
                        <a:latin typeface="Cambria Math" panose="02040503050406030204" pitchFamily="18" charset="0"/>
                      </a:rPr>
                      <m:t>2</m:t>
                    </m:r>
                    <m:r>
                      <a:rPr lang="en-US" altLang="zh-CN" sz="2200" i="1" smtClean="0">
                        <a:latin typeface="Cambria Math" panose="02040503050406030204" pitchFamily="18" charset="0"/>
                      </a:rPr>
                      <m:t>3</m:t>
                    </m:r>
                    <m:r>
                      <a:rPr lang="en-US" altLang="zh-CN" sz="2200" b="0" i="1" smtClean="0">
                        <a:latin typeface="Cambria Math" panose="02040503050406030204" pitchFamily="18" charset="0"/>
                      </a:rPr>
                      <m:t>2.7</m:t>
                    </m:r>
                    <m:r>
                      <a:rPr lang="en-US" altLang="zh-CN" sz="2200" i="1">
                        <a:latin typeface="Cambria Math" panose="02040503050406030204" pitchFamily="18" charset="0"/>
                        <a:ea typeface="Cambria Math" panose="02040503050406030204" pitchFamily="18" charset="0"/>
                      </a:rPr>
                      <m:t>∠</m:t>
                    </m:r>
                    <m:r>
                      <a:rPr lang="en-US" altLang="zh-CN" sz="2200" i="1" smtClean="0">
                        <a:latin typeface="Cambria Math" panose="02040503050406030204" pitchFamily="18" charset="0"/>
                        <a:ea typeface="Cambria Math" panose="02040503050406030204" pitchFamily="18" charset="0"/>
                      </a:rPr>
                      <m:t>−</m:t>
                    </m:r>
                  </m:oMath>
                </a14:m>
                <a:r>
                  <a:rPr lang="en-US" altLang="zh-CN" sz="2200" dirty="0"/>
                  <a:t>1.0 V</a:t>
                </a:r>
                <a:endParaRPr lang="en-US" sz="2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493392" y="1924670"/>
                <a:ext cx="4533677" cy="480901"/>
              </a:xfrm>
              <a:prstGeom prst="rect">
                <a:avLst/>
              </a:prstGeom>
              <a:blipFill>
                <a:blip r:embed="rId2"/>
                <a:stretch>
                  <a:fillRect t="-3797" r="-2688" b="-20253"/>
                </a:stretch>
              </a:blipFill>
            </p:spPr>
            <p:txBody>
              <a:bodyPr/>
              <a:lstStyle/>
              <a:p>
                <a:r>
                  <a:rPr lang="en-US">
                    <a:noFill/>
                  </a:rPr>
                  <a:t> </a:t>
                </a:r>
              </a:p>
            </p:txBody>
          </p:sp>
        </mc:Fallback>
      </mc:AlternateContent>
      <p:sp>
        <p:nvSpPr>
          <p:cNvPr id="3" name="TextBox 2"/>
          <p:cNvSpPr txBox="1"/>
          <p:nvPr/>
        </p:nvSpPr>
        <p:spPr>
          <a:xfrm>
            <a:off x="4114800" y="2971800"/>
            <a:ext cx="65" cy="276999"/>
          </a:xfrm>
          <a:prstGeom prst="rect">
            <a:avLst/>
          </a:prstGeom>
          <a:noFill/>
        </p:spPr>
        <p:txBody>
          <a:bodyPr wrap="none" lIns="0" tIns="0" rIns="0" bIns="0" rtlCol="0">
            <a:spAutoFit/>
          </a:bodyPr>
          <a:lstStyle/>
          <a:p>
            <a:endParaRPr lang="en-US" dirty="0"/>
          </a:p>
        </p:txBody>
      </p:sp>
      <p:sp>
        <p:nvSpPr>
          <p:cNvPr id="11" name="TextBox 10"/>
          <p:cNvSpPr txBox="1"/>
          <p:nvPr/>
        </p:nvSpPr>
        <p:spPr>
          <a:xfrm>
            <a:off x="199230" y="2479358"/>
            <a:ext cx="8745538" cy="769441"/>
          </a:xfrm>
          <a:prstGeom prst="rect">
            <a:avLst/>
          </a:prstGeom>
          <a:noFill/>
        </p:spPr>
        <p:txBody>
          <a:bodyPr wrap="square" rtlCol="0">
            <a:spAutoFit/>
          </a:bodyPr>
          <a:lstStyle/>
          <a:p>
            <a:r>
              <a:rPr lang="en-US" sz="2200" dirty="0"/>
              <a:t>Calculate the percent voltage drop to the secondary of transformer T3. Use the secondary voltage referred to the high side</a:t>
            </a:r>
            <a:r>
              <a:rPr lang="zh-CN" altLang="en-US" sz="2200" dirty="0"/>
              <a:t>：</a:t>
            </a:r>
            <a:endParaRPr lang="en-US" sz="2200" dirty="0"/>
          </a:p>
        </p:txBody>
      </p:sp>
      <mc:AlternateContent xmlns:mc="http://schemas.openxmlformats.org/markup-compatibility/2006" xmlns:a14="http://schemas.microsoft.com/office/drawing/2010/main">
        <mc:Choice Requires="a14">
          <p:sp>
            <p:nvSpPr>
              <p:cNvPr id="12" name="TextBox 11"/>
              <p:cNvSpPr txBox="1"/>
              <p:nvPr/>
            </p:nvSpPr>
            <p:spPr>
              <a:xfrm>
                <a:off x="1600200" y="3322586"/>
                <a:ext cx="6320063" cy="542906"/>
              </a:xfrm>
              <a:prstGeom prst="rect">
                <a:avLst/>
              </a:prstGeom>
              <a:noFill/>
            </p:spPr>
            <p:txBody>
              <a:bodyPr wrap="none" lIns="0" tIns="0" rIns="0" bIns="0" rtlCol="0">
                <a:spAutoFit/>
              </a:bodyPr>
              <a:lstStyle/>
              <a:p>
                <a14:m>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𝑉</m:t>
                        </m:r>
                      </m:e>
                      <m:sub>
                        <m:r>
                          <a:rPr lang="en-US" sz="2200" b="0" i="1" smtClean="0">
                            <a:latin typeface="Cambria Math" panose="02040503050406030204" pitchFamily="18" charset="0"/>
                          </a:rPr>
                          <m:t>𝑑𝑟𝑜𝑝</m:t>
                        </m:r>
                      </m:sub>
                    </m:sSub>
                    <m:r>
                      <a:rPr lang="en-US" sz="2200">
                        <a:latin typeface="Cambria Math" panose="02040503050406030204" pitchFamily="18" charset="0"/>
                      </a:rPr>
                      <m:t>=</m:t>
                    </m:r>
                    <m:f>
                      <m:fPr>
                        <m:ctrlPr>
                          <a:rPr lang="en-US" sz="2200" i="1" smtClean="0">
                            <a:latin typeface="Cambria Math" panose="02040503050406030204" pitchFamily="18" charset="0"/>
                          </a:rPr>
                        </m:ctrlPr>
                      </m:fPr>
                      <m:num>
                        <m:d>
                          <m:dPr>
                            <m:begChr m:val="|"/>
                            <m:endChr m:val="|"/>
                            <m:ctrlPr>
                              <a:rPr lang="en-US" sz="2200" i="1" smtClean="0">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r>
                                  <a:rPr lang="en-US" sz="2200" i="1">
                                    <a:latin typeface="Cambria Math" panose="02040503050406030204" pitchFamily="18" charset="0"/>
                                  </a:rPr>
                                  <m:t>1</m:t>
                                </m:r>
                              </m:sub>
                            </m:sSub>
                          </m:e>
                        </m:d>
                        <m:r>
                          <a:rPr lang="en-US" sz="2200" b="0" i="1" smtClean="0">
                            <a:latin typeface="Cambria Math" panose="02040503050406030204" pitchFamily="18" charset="0"/>
                          </a:rPr>
                          <m:t>−</m:t>
                        </m:r>
                        <m:d>
                          <m:dPr>
                            <m:begChr m:val="|"/>
                            <m:endChr m:val="|"/>
                            <m:ctrlPr>
                              <a:rPr lang="en-US" sz="2200" b="0" i="1" smtClean="0">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r>
                                  <a:rPr lang="en-US" sz="2200" b="0" i="1" smtClean="0">
                                    <a:latin typeface="Cambria Math" panose="02040503050406030204" pitchFamily="18" charset="0"/>
                                  </a:rPr>
                                  <m:t>𝑇</m:t>
                                </m:r>
                                <m:r>
                                  <a:rPr lang="en-US" sz="2200" b="0" i="1" smtClean="0">
                                    <a:latin typeface="Cambria Math" panose="02040503050406030204" pitchFamily="18" charset="0"/>
                                  </a:rPr>
                                  <m:t>3</m:t>
                                </m:r>
                              </m:sub>
                            </m:sSub>
                          </m:e>
                        </m:d>
                      </m:num>
                      <m:den>
                        <m:d>
                          <m:dPr>
                            <m:begChr m:val="|"/>
                            <m:endChr m:val="|"/>
                            <m:ctrlPr>
                              <a:rPr lang="en-US" altLang="zh-CN" sz="2200" i="1" smtClean="0">
                                <a:latin typeface="Cambria Math" panose="02040503050406030204" pitchFamily="18" charset="0"/>
                                <a:ea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r>
                                  <a:rPr lang="en-US" sz="2200" b="0" i="1" smtClean="0">
                                    <a:latin typeface="Cambria Math" panose="02040503050406030204" pitchFamily="18" charset="0"/>
                                  </a:rPr>
                                  <m:t>1</m:t>
                                </m:r>
                              </m:sub>
                            </m:sSub>
                          </m:e>
                        </m:d>
                      </m:den>
                    </m:f>
                    <m:r>
                      <a:rPr lang="en-US" altLang="zh-CN" sz="2200" b="0" i="0" smtClean="0">
                        <a:latin typeface="Cambria Math" panose="02040503050406030204" pitchFamily="18" charset="0"/>
                      </a:rPr>
                      <m:t>∗100</m:t>
                    </m:r>
                    <m:r>
                      <a:rPr lang="en-US" sz="2200">
                        <a:latin typeface="Cambria Math" panose="02040503050406030204" pitchFamily="18" charset="0"/>
                      </a:rPr>
                      <m:t>=</m:t>
                    </m:r>
                    <m:f>
                      <m:fPr>
                        <m:ctrlPr>
                          <a:rPr lang="en-US" sz="2200" i="1">
                            <a:latin typeface="Cambria Math" panose="02040503050406030204" pitchFamily="18" charset="0"/>
                          </a:rPr>
                        </m:ctrlPr>
                      </m:fPr>
                      <m:num>
                        <m:r>
                          <a:rPr lang="en-US" altLang="zh-CN" sz="2200" b="0" i="1" smtClean="0">
                            <a:latin typeface="Cambria Math" panose="02040503050406030204" pitchFamily="18" charset="0"/>
                          </a:rPr>
                          <m:t>2400−2326.11</m:t>
                        </m:r>
                      </m:num>
                      <m:den>
                        <m:r>
                          <a:rPr lang="en-US" altLang="zh-CN" sz="2200" b="0" i="1" smtClean="0">
                            <a:latin typeface="Cambria Math" panose="02040503050406030204" pitchFamily="18" charset="0"/>
                          </a:rPr>
                          <m:t>2400</m:t>
                        </m:r>
                      </m:den>
                    </m:f>
                    <m:r>
                      <a:rPr lang="en-US" altLang="zh-CN" sz="2200">
                        <a:latin typeface="Cambria Math" panose="02040503050406030204" pitchFamily="18" charset="0"/>
                      </a:rPr>
                      <m:t>∗100</m:t>
                    </m:r>
                  </m:oMath>
                </a14:m>
                <a:r>
                  <a:rPr lang="en-US" sz="2200" dirty="0"/>
                  <a:t>=3.0789%</a:t>
                </a:r>
              </a:p>
            </p:txBody>
          </p:sp>
        </mc:Choice>
        <mc:Fallback xmlns="">
          <p:sp>
            <p:nvSpPr>
              <p:cNvPr id="12" name="TextBox 11"/>
              <p:cNvSpPr txBox="1">
                <a:spLocks noRot="1" noChangeAspect="1" noMove="1" noResize="1" noEditPoints="1" noAdjustHandles="1" noChangeArrowheads="1" noChangeShapeType="1" noTextEdit="1"/>
              </p:cNvSpPr>
              <p:nvPr/>
            </p:nvSpPr>
            <p:spPr>
              <a:xfrm>
                <a:off x="1600200" y="3322586"/>
                <a:ext cx="6320063" cy="542906"/>
              </a:xfrm>
              <a:prstGeom prst="rect">
                <a:avLst/>
              </a:prstGeom>
              <a:blipFill>
                <a:blip r:embed="rId3"/>
                <a:stretch>
                  <a:fillRect r="-1737" b="-10112"/>
                </a:stretch>
              </a:blipFill>
            </p:spPr>
            <p:txBody>
              <a:bodyPr/>
              <a:lstStyle/>
              <a:p>
                <a:r>
                  <a:rPr lang="en-US">
                    <a:noFill/>
                  </a:rPr>
                  <a:t> </a:t>
                </a:r>
              </a:p>
            </p:txBody>
          </p:sp>
        </mc:Fallback>
      </mc:AlternateContent>
      <p:sp>
        <p:nvSpPr>
          <p:cNvPr id="9" name="Text Placeholder 4">
            <a:extLst>
              <a:ext uri="{FF2B5EF4-FFF2-40B4-BE49-F238E27FC236}">
                <a16:creationId xmlns:a16="http://schemas.microsoft.com/office/drawing/2014/main" id="{DED6D528-0872-47A8-BE77-9D3C28AAF219}"/>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5815604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a:t>
            </a:r>
            <a:r>
              <a:rPr lang="en-US" altLang="zh-CN" sz="4000" kern="1200" dirty="0">
                <a:latin typeface="Times New Roman" panose="02020603050405020304" pitchFamily="18" charset="0"/>
                <a:cs typeface="Times New Roman" panose="02020603050405020304" pitchFamily="18" charset="0"/>
              </a:rPr>
              <a:t>4</a:t>
            </a:r>
            <a:endParaRPr lang="en-US" sz="4000" kern="12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AE88092C-4F6C-F34A-8056-9CAA63947B02}"/>
              </a:ext>
            </a:extLst>
          </p:cNvPr>
          <p:cNvSpPr>
            <a:spLocks noGrp="1"/>
          </p:cNvSpPr>
          <p:nvPr>
            <p:ph type="sldNum" sz="quarter" idx="12"/>
          </p:nvPr>
        </p:nvSpPr>
        <p:spPr/>
        <p:txBody>
          <a:bodyPr/>
          <a:lstStyle/>
          <a:p>
            <a:fld id="{5B7A2384-8C5D-49F6-8259-B9A64ECD4852}" type="slidenum">
              <a:rPr lang="en-US" smtClean="0"/>
              <a:t>44</a:t>
            </a:fld>
            <a:endParaRPr lang="en-US"/>
          </a:p>
        </p:txBody>
      </p:sp>
      <p:sp>
        <p:nvSpPr>
          <p:cNvPr id="15" name="TextBox 14"/>
          <p:cNvSpPr txBox="1"/>
          <p:nvPr/>
        </p:nvSpPr>
        <p:spPr>
          <a:xfrm>
            <a:off x="199230" y="914400"/>
            <a:ext cx="8745538" cy="2123658"/>
          </a:xfrm>
          <a:prstGeom prst="rect">
            <a:avLst/>
          </a:prstGeom>
          <a:noFill/>
        </p:spPr>
        <p:txBody>
          <a:bodyPr wrap="square" rtlCol="0">
            <a:spAutoFit/>
          </a:bodyPr>
          <a:lstStyle/>
          <a:p>
            <a:r>
              <a:rPr lang="en-US" sz="2200" dirty="0"/>
              <a:t>For the system of Example 2.1, assume the voltage at N1 is 2400 V, and compute the secondary voltages on the three transformers, allocating the loads based upon the transformer ratings. Assume that the metered kW demand at N1 is 92.9 kW.</a:t>
            </a:r>
          </a:p>
          <a:p>
            <a:r>
              <a:rPr lang="en-US" sz="2200" dirty="0"/>
              <a:t>The impedances of the line segments and transformers are the same as in Example 2.3.</a:t>
            </a:r>
          </a:p>
        </p:txBody>
      </p:sp>
      <p:sp>
        <p:nvSpPr>
          <p:cNvPr id="4" name="Rectangle 3"/>
          <p:cNvSpPr/>
          <p:nvPr/>
        </p:nvSpPr>
        <p:spPr>
          <a:xfrm>
            <a:off x="228600" y="3333497"/>
            <a:ext cx="8716168" cy="769441"/>
          </a:xfrm>
          <a:prstGeom prst="rect">
            <a:avLst/>
          </a:prstGeom>
        </p:spPr>
        <p:txBody>
          <a:bodyPr wrap="square">
            <a:spAutoFit/>
          </a:bodyPr>
          <a:lstStyle/>
          <a:p>
            <a:r>
              <a:rPr lang="en-US" sz="2200" dirty="0"/>
              <a:t>Assume the load power factor is 0.9 lagging, and compute the kVA demand at N1 from the metered demand</a:t>
            </a:r>
            <a:r>
              <a:rPr lang="zh-CN" altLang="en-US" sz="2200" dirty="0"/>
              <a:t>：</a:t>
            </a:r>
            <a:endParaRPr lang="en-US" sz="2200" dirty="0"/>
          </a:p>
        </p:txBody>
      </p:sp>
      <mc:AlternateContent xmlns:mc="http://schemas.openxmlformats.org/markup-compatibility/2006" xmlns:a14="http://schemas.microsoft.com/office/drawing/2010/main">
        <mc:Choice Requires="a14">
          <p:sp>
            <p:nvSpPr>
              <p:cNvPr id="9" name="TextBox 8"/>
              <p:cNvSpPr txBox="1"/>
              <p:nvPr/>
            </p:nvSpPr>
            <p:spPr>
              <a:xfrm>
                <a:off x="1103070" y="4219227"/>
                <a:ext cx="6967228" cy="480901"/>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𝑆</m:t>
                        </m:r>
                      </m:e>
                      <m:sub>
                        <m:r>
                          <a:rPr lang="en-US" sz="2200" b="0" i="1" smtClean="0">
                            <a:latin typeface="Cambria Math" panose="02040503050406030204" pitchFamily="18" charset="0"/>
                          </a:rPr>
                          <m:t>12</m:t>
                        </m:r>
                      </m:sub>
                    </m:sSub>
                    <m:r>
                      <a:rPr lang="en-US" sz="2200" b="0" i="0" smtClean="0">
                        <a:latin typeface="Cambria Math" panose="02040503050406030204" pitchFamily="18" charset="0"/>
                      </a:rPr>
                      <m:t>=</m:t>
                    </m:r>
                    <m:f>
                      <m:fPr>
                        <m:ctrlPr>
                          <a:rPr lang="en-US" sz="2200" i="1" smtClean="0">
                            <a:latin typeface="Cambria Math" panose="02040503050406030204" pitchFamily="18" charset="0"/>
                          </a:rPr>
                        </m:ctrlPr>
                      </m:fPr>
                      <m:num>
                        <m:r>
                          <a:rPr lang="en-US" altLang="zh-CN" sz="2200" b="0" i="1" smtClean="0">
                            <a:latin typeface="Cambria Math" panose="02040503050406030204" pitchFamily="18" charset="0"/>
                          </a:rPr>
                          <m:t>92.9</m:t>
                        </m:r>
                      </m:num>
                      <m:den>
                        <m:r>
                          <a:rPr lang="en-US" altLang="zh-CN" sz="2200" b="0" i="1" smtClean="0">
                            <a:latin typeface="Cambria Math" panose="02040503050406030204" pitchFamily="18" charset="0"/>
                          </a:rPr>
                          <m:t>0.9</m:t>
                        </m:r>
                      </m:den>
                    </m:f>
                    <m:r>
                      <a:rPr lang="en-US" altLang="zh-CN" sz="2200" i="1">
                        <a:latin typeface="Cambria Math" panose="02040503050406030204" pitchFamily="18" charset="0"/>
                        <a:ea typeface="Cambria Math" panose="02040503050406030204" pitchFamily="18" charset="0"/>
                      </a:rPr>
                      <m:t>∠</m:t>
                    </m:r>
                    <m:func>
                      <m:funcPr>
                        <m:ctrlPr>
                          <a:rPr lang="en-US" altLang="zh-CN" sz="2200" i="1" smtClean="0">
                            <a:latin typeface="Cambria Math" panose="02040503050406030204" pitchFamily="18" charset="0"/>
                            <a:ea typeface="Cambria Math" panose="02040503050406030204" pitchFamily="18" charset="0"/>
                          </a:rPr>
                        </m:ctrlPr>
                      </m:funcPr>
                      <m:fName>
                        <m:sSup>
                          <m:sSupPr>
                            <m:ctrlPr>
                              <a:rPr lang="en-US" altLang="zh-CN" sz="2200" i="1" smtClean="0">
                                <a:latin typeface="Cambria Math" panose="02040503050406030204" pitchFamily="18" charset="0"/>
                                <a:ea typeface="Cambria Math" panose="02040503050406030204" pitchFamily="18" charset="0"/>
                              </a:rPr>
                            </m:ctrlPr>
                          </m:sSupPr>
                          <m:e>
                            <m:r>
                              <m:rPr>
                                <m:sty m:val="p"/>
                              </m:rPr>
                              <a:rPr lang="en-US" altLang="zh-CN" sz="2200" i="0" smtClean="0">
                                <a:latin typeface="Cambria Math" panose="02040503050406030204" pitchFamily="18" charset="0"/>
                                <a:ea typeface="Cambria Math" panose="02040503050406030204" pitchFamily="18" charset="0"/>
                              </a:rPr>
                              <m:t>cos</m:t>
                            </m:r>
                          </m:e>
                          <m:sup>
                            <m:r>
                              <a:rPr lang="en-US" altLang="zh-CN" sz="2200" i="1" smtClean="0">
                                <a:latin typeface="Cambria Math" panose="02040503050406030204" pitchFamily="18" charset="0"/>
                                <a:ea typeface="Cambria Math" panose="02040503050406030204" pitchFamily="18" charset="0"/>
                              </a:rPr>
                              <m:t>−1</m:t>
                            </m:r>
                          </m:sup>
                        </m:sSup>
                      </m:fName>
                      <m:e>
                        <m:r>
                          <a:rPr lang="en-US" altLang="zh-CN" sz="2200" b="0" i="1" smtClean="0">
                            <a:latin typeface="Cambria Math" panose="02040503050406030204" pitchFamily="18" charset="0"/>
                            <a:ea typeface="Cambria Math" panose="02040503050406030204" pitchFamily="18" charset="0"/>
                          </a:rPr>
                          <m:t>(0.9)</m:t>
                        </m:r>
                      </m:e>
                    </m:func>
                    <m:r>
                      <a:rPr lang="en-US" sz="2200" b="0" i="0" smtClean="0">
                        <a:latin typeface="Cambria Math" panose="02040503050406030204" pitchFamily="18" charset="0"/>
                      </a:rPr>
                      <m:t>=</m:t>
                    </m:r>
                    <m:r>
                      <a:rPr lang="en-US" sz="2200" b="0" i="1" smtClean="0">
                        <a:latin typeface="Cambria Math" panose="02040503050406030204" pitchFamily="18" charset="0"/>
                      </a:rPr>
                      <m:t>92.9+</m:t>
                    </m:r>
                    <m:r>
                      <a:rPr lang="en-US" sz="2200" b="0" i="1" smtClean="0">
                        <a:latin typeface="Cambria Math" panose="02040503050406030204" pitchFamily="18" charset="0"/>
                      </a:rPr>
                      <m:t>𝑗</m:t>
                    </m:r>
                    <m:r>
                      <a:rPr lang="en-US" sz="2200" b="0" i="1" smtClean="0">
                        <a:latin typeface="Cambria Math" panose="02040503050406030204" pitchFamily="18" charset="0"/>
                      </a:rPr>
                      <m:t>45.0=103.2∠25.84</m:t>
                    </m:r>
                  </m:oMath>
                </a14:m>
                <a:r>
                  <a:rPr lang="en-US" altLang="zh-CN" sz="2200" dirty="0"/>
                  <a:t> kVA</a:t>
                </a:r>
                <a:endParaRPr lang="en-US" sz="2200" dirty="0"/>
              </a:p>
            </p:txBody>
          </p:sp>
        </mc:Choice>
        <mc:Fallback xmlns="">
          <p:sp>
            <p:nvSpPr>
              <p:cNvPr id="9" name="TextBox 8"/>
              <p:cNvSpPr txBox="1">
                <a:spLocks noRot="1" noChangeAspect="1" noMove="1" noResize="1" noEditPoints="1" noAdjustHandles="1" noChangeArrowheads="1" noChangeShapeType="1" noTextEdit="1"/>
              </p:cNvSpPr>
              <p:nvPr/>
            </p:nvSpPr>
            <p:spPr>
              <a:xfrm>
                <a:off x="1103070" y="4219227"/>
                <a:ext cx="6967228" cy="480901"/>
              </a:xfrm>
              <a:prstGeom prst="rect">
                <a:avLst/>
              </a:prstGeom>
              <a:blipFill>
                <a:blip r:embed="rId2"/>
                <a:stretch>
                  <a:fillRect t="-3797" r="-2275" b="-18987"/>
                </a:stretch>
              </a:blipFill>
            </p:spPr>
            <p:txBody>
              <a:bodyPr/>
              <a:lstStyle/>
              <a:p>
                <a:r>
                  <a:rPr lang="en-US">
                    <a:noFill/>
                  </a:rPr>
                  <a:t> </a:t>
                </a:r>
              </a:p>
            </p:txBody>
          </p:sp>
        </mc:Fallback>
      </mc:AlternateContent>
      <p:sp>
        <p:nvSpPr>
          <p:cNvPr id="14" name="Rectangle 13"/>
          <p:cNvSpPr/>
          <p:nvPr/>
        </p:nvSpPr>
        <p:spPr>
          <a:xfrm>
            <a:off x="199230" y="4952177"/>
            <a:ext cx="8288337" cy="430887"/>
          </a:xfrm>
          <a:prstGeom prst="rect">
            <a:avLst/>
          </a:prstGeom>
        </p:spPr>
        <p:txBody>
          <a:bodyPr wrap="square">
            <a:spAutoFit/>
          </a:bodyPr>
          <a:lstStyle/>
          <a:p>
            <a:r>
              <a:rPr lang="en-US" sz="2200" dirty="0"/>
              <a:t>Calculate the </a:t>
            </a:r>
            <a:r>
              <a:rPr lang="en-US" sz="2200" i="1" dirty="0"/>
              <a:t>AF</a:t>
            </a:r>
            <a:r>
              <a:rPr lang="en-US" sz="2200" dirty="0"/>
              <a:t>:</a:t>
            </a:r>
          </a:p>
        </p:txBody>
      </p:sp>
      <mc:AlternateContent xmlns:mc="http://schemas.openxmlformats.org/markup-compatibility/2006" xmlns:a14="http://schemas.microsoft.com/office/drawing/2010/main">
        <mc:Choice Requires="a14">
          <p:sp>
            <p:nvSpPr>
              <p:cNvPr id="16" name="TextBox 15"/>
              <p:cNvSpPr txBox="1"/>
              <p:nvPr/>
            </p:nvSpPr>
            <p:spPr>
              <a:xfrm>
                <a:off x="2819400" y="5310825"/>
                <a:ext cx="4677371" cy="6485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𝐴𝐹</m:t>
                      </m:r>
                      <m:r>
                        <a:rPr lang="en-US" sz="2200" b="0" i="0" smtClean="0">
                          <a:latin typeface="Cambria Math" panose="02040503050406030204" pitchFamily="18" charset="0"/>
                        </a:rPr>
                        <m:t>=</m:t>
                      </m:r>
                      <m:f>
                        <m:fPr>
                          <m:ctrlPr>
                            <a:rPr lang="en-US" sz="2200" i="1" smtClean="0">
                              <a:latin typeface="Cambria Math" panose="02040503050406030204" pitchFamily="18" charset="0"/>
                            </a:rPr>
                          </m:ctrlPr>
                        </m:fPr>
                        <m:num>
                          <m:r>
                            <a:rPr lang="en-US" altLang="zh-CN" sz="2200" b="0" i="1" smtClean="0">
                              <a:latin typeface="Cambria Math" panose="02040503050406030204" pitchFamily="18" charset="0"/>
                            </a:rPr>
                            <m:t>103.2</m:t>
                          </m:r>
                          <m:r>
                            <a:rPr lang="en-US" altLang="zh-CN" sz="2200" i="1">
                              <a:latin typeface="Cambria Math" panose="02040503050406030204" pitchFamily="18" charset="0"/>
                              <a:ea typeface="Cambria Math" panose="02040503050406030204" pitchFamily="18" charset="0"/>
                            </a:rPr>
                            <m:t>∠</m:t>
                          </m:r>
                          <m:r>
                            <a:rPr lang="en-US" altLang="zh-CN" sz="2200" i="1" smtClean="0">
                              <a:latin typeface="Cambria Math" panose="02040503050406030204" pitchFamily="18" charset="0"/>
                              <a:ea typeface="Cambria Math" panose="02040503050406030204" pitchFamily="18" charset="0"/>
                            </a:rPr>
                            <m:t>2</m:t>
                          </m:r>
                          <m:r>
                            <a:rPr lang="en-US" altLang="zh-CN" sz="2200" b="0" i="1" smtClean="0">
                              <a:latin typeface="Cambria Math" panose="02040503050406030204" pitchFamily="18" charset="0"/>
                              <a:ea typeface="Cambria Math" panose="02040503050406030204" pitchFamily="18" charset="0"/>
                            </a:rPr>
                            <m:t>5.84</m:t>
                          </m:r>
                        </m:num>
                        <m:den>
                          <m:r>
                            <a:rPr lang="en-US" altLang="zh-CN" sz="2200" b="0" i="1" smtClean="0">
                              <a:latin typeface="Cambria Math" panose="02040503050406030204" pitchFamily="18" charset="0"/>
                            </a:rPr>
                            <m:t>25+37.5+50</m:t>
                          </m:r>
                        </m:den>
                      </m:f>
                      <m:r>
                        <a:rPr lang="en-US" sz="2200" b="0" i="0" smtClean="0">
                          <a:latin typeface="Cambria Math" panose="02040503050406030204" pitchFamily="18" charset="0"/>
                        </a:rPr>
                        <m:t>=</m:t>
                      </m:r>
                      <m:r>
                        <a:rPr lang="en-US" altLang="zh-CN" sz="2200" i="1" smtClean="0">
                          <a:latin typeface="Cambria Math" panose="02040503050406030204" pitchFamily="18" charset="0"/>
                        </a:rPr>
                        <m:t>0</m:t>
                      </m:r>
                      <m:r>
                        <a:rPr lang="en-US" altLang="zh-CN" sz="2200" b="0" i="1" smtClean="0">
                          <a:latin typeface="Cambria Math" panose="02040503050406030204" pitchFamily="18" charset="0"/>
                        </a:rPr>
                        <m:t>.9175</m:t>
                      </m:r>
                      <m:r>
                        <a:rPr lang="en-US" altLang="zh-CN" sz="2200" i="1">
                          <a:latin typeface="Cambria Math" panose="02040503050406030204" pitchFamily="18" charset="0"/>
                          <a:ea typeface="Cambria Math" panose="02040503050406030204" pitchFamily="18" charset="0"/>
                        </a:rPr>
                        <m:t>∠</m:t>
                      </m:r>
                      <m:r>
                        <a:rPr lang="en-US" altLang="zh-CN" sz="2200" b="0" i="1" smtClean="0">
                          <a:latin typeface="Cambria Math" panose="02040503050406030204" pitchFamily="18" charset="0"/>
                          <a:ea typeface="Cambria Math" panose="02040503050406030204" pitchFamily="18" charset="0"/>
                        </a:rPr>
                        <m:t>25.84</m:t>
                      </m:r>
                    </m:oMath>
                  </m:oMathPara>
                </a14:m>
                <a:endParaRPr lang="en-US" sz="2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819400" y="5310825"/>
                <a:ext cx="4677371" cy="648575"/>
              </a:xfrm>
              <a:prstGeom prst="rect">
                <a:avLst/>
              </a:prstGeom>
              <a:blipFill>
                <a:blip r:embed="rId3"/>
                <a:stretch>
                  <a:fillRect/>
                </a:stretch>
              </a:blipFill>
            </p:spPr>
            <p:txBody>
              <a:bodyPr/>
              <a:lstStyle/>
              <a:p>
                <a:r>
                  <a:rPr lang="en-US">
                    <a:noFill/>
                  </a:rPr>
                  <a:t> </a:t>
                </a:r>
              </a:p>
            </p:txBody>
          </p:sp>
        </mc:Fallback>
      </mc:AlternateContent>
      <p:sp>
        <p:nvSpPr>
          <p:cNvPr id="10" name="Text Placeholder 4">
            <a:extLst>
              <a:ext uri="{FF2B5EF4-FFF2-40B4-BE49-F238E27FC236}">
                <a16:creationId xmlns:a16="http://schemas.microsoft.com/office/drawing/2014/main" id="{C1B27CB3-5234-44B1-8D18-32E8F59337D0}"/>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83048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a:t>
            </a:r>
            <a:r>
              <a:rPr lang="en-US" altLang="zh-CN" sz="4000" kern="1200" dirty="0">
                <a:latin typeface="Times New Roman" panose="02020603050405020304" pitchFamily="18" charset="0"/>
                <a:cs typeface="Times New Roman" panose="02020603050405020304" pitchFamily="18" charset="0"/>
              </a:rPr>
              <a:t>4</a:t>
            </a:r>
            <a:endParaRPr lang="en-US" sz="4000" kern="12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C7715138-75E2-FB45-83A9-0CBA623F81E8}"/>
              </a:ext>
            </a:extLst>
          </p:cNvPr>
          <p:cNvSpPr>
            <a:spLocks noGrp="1"/>
          </p:cNvSpPr>
          <p:nvPr>
            <p:ph type="sldNum" sz="quarter" idx="12"/>
          </p:nvPr>
        </p:nvSpPr>
        <p:spPr/>
        <p:txBody>
          <a:bodyPr/>
          <a:lstStyle/>
          <a:p>
            <a:fld id="{5B7A2384-8C5D-49F6-8259-B9A64ECD4852}" type="slidenum">
              <a:rPr lang="en-US" smtClean="0"/>
              <a:t>45</a:t>
            </a:fld>
            <a:endParaRPr lang="en-US"/>
          </a:p>
        </p:txBody>
      </p:sp>
      <p:sp>
        <p:nvSpPr>
          <p:cNvPr id="15" name="TextBox 14"/>
          <p:cNvSpPr txBox="1"/>
          <p:nvPr/>
        </p:nvSpPr>
        <p:spPr>
          <a:xfrm>
            <a:off x="199230" y="1470900"/>
            <a:ext cx="8745538" cy="430887"/>
          </a:xfrm>
          <a:prstGeom prst="rect">
            <a:avLst/>
          </a:prstGeom>
          <a:noFill/>
        </p:spPr>
        <p:txBody>
          <a:bodyPr wrap="square" rtlCol="0">
            <a:spAutoFit/>
          </a:bodyPr>
          <a:lstStyle/>
          <a:p>
            <a:r>
              <a:rPr lang="en-US" sz="2200" dirty="0"/>
              <a:t>Allocate the loads to each transformer:</a:t>
            </a:r>
          </a:p>
        </p:txBody>
      </p:sp>
      <p:sp>
        <p:nvSpPr>
          <p:cNvPr id="4" name="Rectangle 3"/>
          <p:cNvSpPr/>
          <p:nvPr/>
        </p:nvSpPr>
        <p:spPr>
          <a:xfrm>
            <a:off x="199230" y="3611882"/>
            <a:ext cx="8288337" cy="430887"/>
          </a:xfrm>
          <a:prstGeom prst="rect">
            <a:avLst/>
          </a:prstGeom>
        </p:spPr>
        <p:txBody>
          <a:bodyPr wrap="square">
            <a:spAutoFit/>
          </a:bodyPr>
          <a:lstStyle/>
          <a:p>
            <a:r>
              <a:rPr lang="en-US" sz="2200" dirty="0"/>
              <a:t>Calculate the line flows:</a:t>
            </a:r>
          </a:p>
        </p:txBody>
      </p:sp>
      <mc:AlternateContent xmlns:mc="http://schemas.openxmlformats.org/markup-compatibility/2006" xmlns:a14="http://schemas.microsoft.com/office/drawing/2010/main">
        <mc:Choice Requires="a14">
          <p:sp>
            <p:nvSpPr>
              <p:cNvPr id="9" name="TextBox 8"/>
              <p:cNvSpPr txBox="1"/>
              <p:nvPr/>
            </p:nvSpPr>
            <p:spPr>
              <a:xfrm>
                <a:off x="2816711" y="5334000"/>
                <a:ext cx="3510576" cy="338554"/>
              </a:xfrm>
              <a:prstGeom prst="rect">
                <a:avLst/>
              </a:prstGeom>
              <a:noFill/>
            </p:spPr>
            <p:txBody>
              <a:bodyPr wrap="none" lIns="0" tIns="0" rIns="0" bIns="0" rtlCol="0">
                <a:spAutoFit/>
              </a:bodyPr>
              <a:lstStyle/>
              <a:p>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𝑆</m:t>
                        </m:r>
                      </m:e>
                      <m:sub>
                        <m:r>
                          <a:rPr lang="en-US" altLang="zh-CN" sz="2200" i="1" smtClean="0">
                            <a:latin typeface="Cambria Math" panose="02040503050406030204" pitchFamily="18" charset="0"/>
                          </a:rPr>
                          <m:t>3</m:t>
                        </m:r>
                        <m:r>
                          <a:rPr lang="en-US" altLang="zh-CN" sz="2200" i="1">
                            <a:latin typeface="Cambria Math" panose="02040503050406030204" pitchFamily="18" charset="0"/>
                          </a:rPr>
                          <m:t>4</m:t>
                        </m:r>
                      </m:sub>
                    </m:sSub>
                    <m:r>
                      <a:rPr lang="en-US" sz="220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𝑆</m:t>
                        </m:r>
                      </m:e>
                      <m:sub>
                        <m:r>
                          <a:rPr lang="en-US" sz="2200" i="1">
                            <a:latin typeface="Cambria Math" panose="02040503050406030204" pitchFamily="18" charset="0"/>
                          </a:rPr>
                          <m:t>𝑇</m:t>
                        </m:r>
                        <m:r>
                          <a:rPr lang="en-US" altLang="zh-CN" sz="2200" i="1">
                            <a:latin typeface="Cambria Math" panose="02040503050406030204" pitchFamily="18" charset="0"/>
                          </a:rPr>
                          <m:t>3</m:t>
                        </m:r>
                      </m:sub>
                    </m:sSub>
                    <m:r>
                      <a:rPr lang="en-US" altLang="zh-CN" sz="2200" i="1">
                        <a:latin typeface="Cambria Math" panose="02040503050406030204" pitchFamily="18" charset="0"/>
                      </a:rPr>
                      <m:t>=</m:t>
                    </m:r>
                    <m:r>
                      <a:rPr lang="en-US" altLang="zh-CN" sz="2200" i="1" smtClean="0">
                        <a:latin typeface="Cambria Math" panose="02040503050406030204" pitchFamily="18" charset="0"/>
                      </a:rPr>
                      <m:t>4</m:t>
                    </m:r>
                    <m:r>
                      <a:rPr lang="en-US" altLang="zh-CN" sz="2200" i="1">
                        <a:latin typeface="Cambria Math" panose="02040503050406030204" pitchFamily="18" charset="0"/>
                      </a:rPr>
                      <m:t>1</m:t>
                    </m:r>
                    <m:r>
                      <a:rPr lang="en-US" altLang="zh-CN" sz="2200" i="1" smtClean="0">
                        <a:latin typeface="Cambria Math" panose="02040503050406030204" pitchFamily="18" charset="0"/>
                      </a:rPr>
                      <m:t>.</m:t>
                    </m:r>
                    <m:r>
                      <a:rPr lang="en-US" altLang="zh-CN" sz="2200" i="1">
                        <a:latin typeface="Cambria Math" panose="02040503050406030204" pitchFamily="18" charset="0"/>
                      </a:rPr>
                      <m:t>3</m:t>
                    </m:r>
                    <m:r>
                      <a:rPr lang="en-US" sz="2200" i="1">
                        <a:latin typeface="Cambria Math" panose="02040503050406030204" pitchFamily="18" charset="0"/>
                      </a:rPr>
                      <m:t>+</m:t>
                    </m:r>
                    <m:r>
                      <a:rPr lang="en-US" sz="2200" i="1">
                        <a:latin typeface="Cambria Math" panose="02040503050406030204" pitchFamily="18" charset="0"/>
                      </a:rPr>
                      <m:t>𝑗</m:t>
                    </m:r>
                    <m:r>
                      <a:rPr lang="en-US" altLang="zh-CN" sz="2200" i="1" smtClean="0">
                        <a:latin typeface="Cambria Math" panose="02040503050406030204" pitchFamily="18" charset="0"/>
                      </a:rPr>
                      <m:t>2</m:t>
                    </m:r>
                    <m:r>
                      <a:rPr lang="en-US" altLang="zh-CN" sz="2200" i="1">
                        <a:latin typeface="Cambria Math" panose="02040503050406030204" pitchFamily="18" charset="0"/>
                      </a:rPr>
                      <m:t>0</m:t>
                    </m:r>
                    <m:r>
                      <a:rPr lang="en-US" sz="2200" i="1">
                        <a:latin typeface="Cambria Math" panose="02040503050406030204" pitchFamily="18" charset="0"/>
                      </a:rPr>
                      <m:t>.0</m:t>
                    </m:r>
                  </m:oMath>
                </a14:m>
                <a:r>
                  <a:rPr lang="en-US" altLang="zh-CN" sz="2200" dirty="0"/>
                  <a:t> kVA</a:t>
                </a:r>
                <a:endParaRPr lang="en-US" sz="2200" dirty="0"/>
              </a:p>
            </p:txBody>
          </p:sp>
        </mc:Choice>
        <mc:Fallback xmlns="">
          <p:sp>
            <p:nvSpPr>
              <p:cNvPr id="9" name="TextBox 8"/>
              <p:cNvSpPr txBox="1">
                <a:spLocks noRot="1" noChangeAspect="1" noMove="1" noResize="1" noEditPoints="1" noAdjustHandles="1" noChangeArrowheads="1" noChangeShapeType="1" noTextEdit="1"/>
              </p:cNvSpPr>
              <p:nvPr/>
            </p:nvSpPr>
            <p:spPr>
              <a:xfrm>
                <a:off x="2816711" y="5334000"/>
                <a:ext cx="3510576" cy="338554"/>
              </a:xfrm>
              <a:prstGeom prst="rect">
                <a:avLst/>
              </a:prstGeom>
              <a:blipFill>
                <a:blip r:embed="rId2"/>
                <a:stretch>
                  <a:fillRect l="-2778" t="-25000" r="-3993" b="-482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49070" y="2168394"/>
                <a:ext cx="6714787" cy="338554"/>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𝑆</m:t>
                        </m:r>
                      </m:e>
                      <m:sub>
                        <m:r>
                          <a:rPr lang="en-US" sz="2200" b="0" i="1" smtClean="0">
                            <a:latin typeface="Cambria Math" panose="02040503050406030204" pitchFamily="18" charset="0"/>
                          </a:rPr>
                          <m:t>𝑇</m:t>
                        </m:r>
                        <m:r>
                          <a:rPr lang="en-US" sz="2200" b="0" i="1" smtClean="0">
                            <a:latin typeface="Cambria Math" panose="02040503050406030204" pitchFamily="18" charset="0"/>
                          </a:rPr>
                          <m:t>1</m:t>
                        </m:r>
                      </m:sub>
                    </m:sSub>
                    <m:r>
                      <a:rPr lang="en-US" sz="2200" b="0" i="0" smtClean="0">
                        <a:latin typeface="Cambria Math" panose="02040503050406030204" pitchFamily="18" charset="0"/>
                      </a:rPr>
                      <m:t>=</m:t>
                    </m:r>
                    <m:r>
                      <m:rPr>
                        <m:sty m:val="p"/>
                      </m:rPr>
                      <a:rPr lang="en-US" sz="2200" b="0" i="0" smtClean="0">
                        <a:latin typeface="Cambria Math" panose="02040503050406030204" pitchFamily="18" charset="0"/>
                      </a:rPr>
                      <m:t>A</m:t>
                    </m:r>
                    <m:r>
                      <a:rPr lang="en-US" sz="2200" b="0" i="1" smtClean="0">
                        <a:latin typeface="Cambria Math" panose="02040503050406030204" pitchFamily="18" charset="0"/>
                      </a:rPr>
                      <m:t>𝐹</m:t>
                    </m:r>
                    <m:r>
                      <a:rPr lang="en-US"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b="0" i="1" smtClean="0">
                            <a:latin typeface="Cambria Math" panose="02040503050406030204" pitchFamily="18" charset="0"/>
                          </a:rPr>
                          <m:t>𝑘𝑉𝐴</m:t>
                        </m:r>
                      </m:e>
                      <m:sub>
                        <m:r>
                          <a:rPr lang="en-US" sz="2200" i="1">
                            <a:latin typeface="Cambria Math" panose="02040503050406030204" pitchFamily="18" charset="0"/>
                          </a:rPr>
                          <m:t>𝑇</m:t>
                        </m:r>
                        <m:r>
                          <a:rPr lang="en-US" sz="2200" i="1">
                            <a:latin typeface="Cambria Math" panose="02040503050406030204" pitchFamily="18" charset="0"/>
                          </a:rPr>
                          <m:t>1</m:t>
                        </m:r>
                      </m:sub>
                    </m:sSub>
                    <m:r>
                      <a:rPr lang="en-US" sz="2200" b="0" i="1" smtClean="0">
                        <a:latin typeface="Cambria Math" panose="02040503050406030204" pitchFamily="18" charset="0"/>
                      </a:rPr>
                      <m:t>=(</m:t>
                    </m:r>
                    <m:r>
                      <a:rPr lang="en-US" altLang="zh-CN" sz="2200" i="1" smtClean="0">
                        <a:latin typeface="Cambria Math" panose="02040503050406030204" pitchFamily="18" charset="0"/>
                      </a:rPr>
                      <m:t>0</m:t>
                    </m:r>
                    <m:r>
                      <a:rPr lang="en-US" altLang="zh-CN" sz="2200" b="0" i="1" smtClean="0">
                        <a:latin typeface="Cambria Math" panose="02040503050406030204" pitchFamily="18" charset="0"/>
                      </a:rPr>
                      <m:t>.9175</m:t>
                    </m:r>
                    <m:r>
                      <a:rPr lang="en-US" altLang="zh-CN" sz="2200" i="1">
                        <a:latin typeface="Cambria Math" panose="02040503050406030204" pitchFamily="18" charset="0"/>
                        <a:ea typeface="Cambria Math" panose="02040503050406030204" pitchFamily="18" charset="0"/>
                      </a:rPr>
                      <m:t>∠</m:t>
                    </m:r>
                    <m:r>
                      <a:rPr lang="en-US" altLang="zh-CN" sz="2200" b="0" i="1" smtClean="0">
                        <a:latin typeface="Cambria Math" panose="02040503050406030204" pitchFamily="18" charset="0"/>
                        <a:ea typeface="Cambria Math" panose="02040503050406030204" pitchFamily="18" charset="0"/>
                      </a:rPr>
                      <m:t>25.84</m:t>
                    </m:r>
                  </m:oMath>
                </a14:m>
                <a:r>
                  <a:rPr lang="en-US" altLang="zh-CN" sz="2200" dirty="0"/>
                  <a:t>)*25=20.6+j10.0 kVA</a:t>
                </a:r>
                <a:endParaRPr lang="en-US" sz="2200" dirty="0"/>
              </a:p>
            </p:txBody>
          </p:sp>
        </mc:Choice>
        <mc:Fallback xmlns="">
          <p:sp>
            <p:nvSpPr>
              <p:cNvPr id="8" name="TextBox 7"/>
              <p:cNvSpPr txBox="1">
                <a:spLocks noRot="1" noChangeAspect="1" noMove="1" noResize="1" noEditPoints="1" noAdjustHandles="1" noChangeArrowheads="1" noChangeShapeType="1" noTextEdit="1"/>
              </p:cNvSpPr>
              <p:nvPr/>
            </p:nvSpPr>
            <p:spPr>
              <a:xfrm>
                <a:off x="1549070" y="2168394"/>
                <a:ext cx="6714787" cy="338554"/>
              </a:xfrm>
              <a:prstGeom prst="rect">
                <a:avLst/>
              </a:prstGeom>
              <a:blipFill>
                <a:blip r:embed="rId3"/>
                <a:stretch>
                  <a:fillRect l="-1452" t="-27273" r="-1543" b="-5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549070" y="2634651"/>
                <a:ext cx="6927987" cy="338554"/>
              </a:xfrm>
              <a:prstGeom prst="rect">
                <a:avLst/>
              </a:prstGeom>
              <a:noFill/>
            </p:spPr>
            <p:txBody>
              <a:bodyPr wrap="none" lIns="0" tIns="0" rIns="0" bIns="0" rtlCol="0">
                <a:spAutoFit/>
              </a:bodyPr>
              <a:lstStyle/>
              <a:p>
                <a14:m>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𝑆</m:t>
                        </m:r>
                      </m:e>
                      <m:sub>
                        <m:r>
                          <a:rPr lang="en-US" sz="2200" i="1">
                            <a:latin typeface="Cambria Math" panose="02040503050406030204" pitchFamily="18" charset="0"/>
                          </a:rPr>
                          <m:t>𝑇</m:t>
                        </m:r>
                        <m:r>
                          <a:rPr lang="en-US" sz="2200" b="0" i="1" smtClean="0">
                            <a:latin typeface="Cambria Math" panose="02040503050406030204" pitchFamily="18" charset="0"/>
                          </a:rPr>
                          <m:t>2</m:t>
                        </m:r>
                      </m:sub>
                    </m:sSub>
                    <m:r>
                      <a:rPr lang="en-US" sz="2200">
                        <a:latin typeface="Cambria Math" panose="02040503050406030204" pitchFamily="18" charset="0"/>
                      </a:rPr>
                      <m:t>=</m:t>
                    </m:r>
                    <m:r>
                      <m:rPr>
                        <m:sty m:val="p"/>
                      </m:rPr>
                      <a:rPr lang="en-US" sz="2200">
                        <a:latin typeface="Cambria Math" panose="02040503050406030204" pitchFamily="18" charset="0"/>
                      </a:rPr>
                      <m:t>A</m:t>
                    </m:r>
                    <m:r>
                      <a:rPr lang="en-US" sz="2200" i="1">
                        <a:latin typeface="Cambria Math" panose="02040503050406030204" pitchFamily="18" charset="0"/>
                      </a:rPr>
                      <m:t>𝐹</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𝑘𝑉𝐴</m:t>
                        </m:r>
                      </m:e>
                      <m:sub>
                        <m:r>
                          <a:rPr lang="en-US" sz="2200" i="1">
                            <a:latin typeface="Cambria Math" panose="02040503050406030204" pitchFamily="18" charset="0"/>
                          </a:rPr>
                          <m:t>𝑇</m:t>
                        </m:r>
                        <m:r>
                          <a:rPr lang="en-US" sz="2200" b="0" i="1" smtClean="0">
                            <a:latin typeface="Cambria Math" panose="02040503050406030204" pitchFamily="18" charset="0"/>
                          </a:rPr>
                          <m:t>2</m:t>
                        </m:r>
                      </m:sub>
                    </m:sSub>
                    <m:r>
                      <a:rPr lang="en-US" sz="2200" i="1">
                        <a:latin typeface="Cambria Math" panose="02040503050406030204" pitchFamily="18" charset="0"/>
                      </a:rPr>
                      <m:t>=(</m:t>
                    </m:r>
                    <m:r>
                      <a:rPr lang="en-US" altLang="zh-CN" sz="2200" i="1">
                        <a:latin typeface="Cambria Math" panose="02040503050406030204" pitchFamily="18" charset="0"/>
                      </a:rPr>
                      <m:t>0.9175</m:t>
                    </m:r>
                    <m:r>
                      <a:rPr lang="en-US" altLang="zh-CN" sz="2200" i="1">
                        <a:latin typeface="Cambria Math" panose="02040503050406030204" pitchFamily="18" charset="0"/>
                        <a:ea typeface="Cambria Math" panose="02040503050406030204" pitchFamily="18" charset="0"/>
                      </a:rPr>
                      <m:t>∠25.84</m:t>
                    </m:r>
                  </m:oMath>
                </a14:m>
                <a:r>
                  <a:rPr lang="en-US" altLang="zh-CN" sz="2200" dirty="0"/>
                  <a:t>)*37.5=31.0+j15.0 kVA</a:t>
                </a:r>
                <a:endParaRPr lang="en-US" sz="2200" dirty="0"/>
              </a:p>
            </p:txBody>
          </p:sp>
        </mc:Choice>
        <mc:Fallback xmlns="">
          <p:sp>
            <p:nvSpPr>
              <p:cNvPr id="10" name="TextBox 9"/>
              <p:cNvSpPr txBox="1">
                <a:spLocks noRot="1" noChangeAspect="1" noMove="1" noResize="1" noEditPoints="1" noAdjustHandles="1" noChangeArrowheads="1" noChangeShapeType="1" noTextEdit="1"/>
              </p:cNvSpPr>
              <p:nvPr/>
            </p:nvSpPr>
            <p:spPr>
              <a:xfrm>
                <a:off x="1549070" y="2634651"/>
                <a:ext cx="6927987" cy="338554"/>
              </a:xfrm>
              <a:prstGeom prst="rect">
                <a:avLst/>
              </a:prstGeom>
              <a:blipFill>
                <a:blip r:embed="rId4"/>
                <a:stretch>
                  <a:fillRect l="-1407" t="-25000" r="-1495" b="-482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549068" y="3081709"/>
                <a:ext cx="6714787" cy="338554"/>
              </a:xfrm>
              <a:prstGeom prst="rect">
                <a:avLst/>
              </a:prstGeom>
              <a:noFill/>
            </p:spPr>
            <p:txBody>
              <a:bodyPr wrap="none" lIns="0" tIns="0" rIns="0" bIns="0" rtlCol="0">
                <a:spAutoFit/>
              </a:bodyPr>
              <a:lstStyle/>
              <a:p>
                <a14:m>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𝑆</m:t>
                        </m:r>
                      </m:e>
                      <m:sub>
                        <m:r>
                          <a:rPr lang="en-US" sz="2200" i="1">
                            <a:latin typeface="Cambria Math" panose="02040503050406030204" pitchFamily="18" charset="0"/>
                          </a:rPr>
                          <m:t>𝑇</m:t>
                        </m:r>
                        <m:r>
                          <a:rPr lang="en-US" sz="2200" b="0" i="1" smtClean="0">
                            <a:latin typeface="Cambria Math" panose="02040503050406030204" pitchFamily="18" charset="0"/>
                          </a:rPr>
                          <m:t>3</m:t>
                        </m:r>
                      </m:sub>
                    </m:sSub>
                    <m:r>
                      <a:rPr lang="en-US" sz="2200">
                        <a:latin typeface="Cambria Math" panose="02040503050406030204" pitchFamily="18" charset="0"/>
                      </a:rPr>
                      <m:t>=</m:t>
                    </m:r>
                    <m:r>
                      <m:rPr>
                        <m:sty m:val="p"/>
                      </m:rPr>
                      <a:rPr lang="en-US" sz="2200">
                        <a:latin typeface="Cambria Math" panose="02040503050406030204" pitchFamily="18" charset="0"/>
                      </a:rPr>
                      <m:t>A</m:t>
                    </m:r>
                    <m:r>
                      <a:rPr lang="en-US" sz="2200" i="1">
                        <a:latin typeface="Cambria Math" panose="02040503050406030204" pitchFamily="18" charset="0"/>
                      </a:rPr>
                      <m:t>𝐹</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𝑘𝑉𝐴</m:t>
                        </m:r>
                      </m:e>
                      <m:sub>
                        <m:r>
                          <a:rPr lang="en-US" sz="2200" i="1">
                            <a:latin typeface="Cambria Math" panose="02040503050406030204" pitchFamily="18" charset="0"/>
                          </a:rPr>
                          <m:t>𝑇</m:t>
                        </m:r>
                        <m:r>
                          <a:rPr lang="en-US" sz="2200" b="0" i="1" smtClean="0">
                            <a:latin typeface="Cambria Math" panose="02040503050406030204" pitchFamily="18" charset="0"/>
                          </a:rPr>
                          <m:t>3</m:t>
                        </m:r>
                      </m:sub>
                    </m:sSub>
                    <m:r>
                      <a:rPr lang="en-US" sz="2200" i="1">
                        <a:latin typeface="Cambria Math" panose="02040503050406030204" pitchFamily="18" charset="0"/>
                      </a:rPr>
                      <m:t>=(</m:t>
                    </m:r>
                    <m:r>
                      <a:rPr lang="en-US" altLang="zh-CN" sz="2200" i="1">
                        <a:latin typeface="Cambria Math" panose="02040503050406030204" pitchFamily="18" charset="0"/>
                      </a:rPr>
                      <m:t>0.9175</m:t>
                    </m:r>
                    <m:r>
                      <a:rPr lang="en-US" altLang="zh-CN" sz="2200" i="1">
                        <a:latin typeface="Cambria Math" panose="02040503050406030204" pitchFamily="18" charset="0"/>
                        <a:ea typeface="Cambria Math" panose="02040503050406030204" pitchFamily="18" charset="0"/>
                      </a:rPr>
                      <m:t>∠25.84</m:t>
                    </m:r>
                  </m:oMath>
                </a14:m>
                <a:r>
                  <a:rPr lang="en-US" altLang="zh-CN" sz="2200" dirty="0"/>
                  <a:t>)*50=41.3+j20.0 kVA</a:t>
                </a:r>
                <a:endParaRPr lang="en-US" sz="2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549068" y="3081709"/>
                <a:ext cx="6714787" cy="338554"/>
              </a:xfrm>
              <a:prstGeom prst="rect">
                <a:avLst/>
              </a:prstGeom>
              <a:blipFill>
                <a:blip r:embed="rId5"/>
                <a:stretch>
                  <a:fillRect l="-1452" t="-27273" r="-1543" b="-5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743628" y="4731220"/>
                <a:ext cx="4249753" cy="338554"/>
              </a:xfrm>
              <a:prstGeom prst="rect">
                <a:avLst/>
              </a:prstGeom>
              <a:noFill/>
            </p:spPr>
            <p:txBody>
              <a:bodyPr wrap="none" lIns="0" tIns="0" rIns="0" bIns="0" rtlCol="0">
                <a:spAutoFit/>
              </a:bodyPr>
              <a:lstStyle/>
              <a:p>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𝑆</m:t>
                        </m:r>
                      </m:e>
                      <m:sub>
                        <m:r>
                          <a:rPr lang="en-US" altLang="zh-CN" sz="2200" i="1" smtClean="0">
                            <a:latin typeface="Cambria Math" panose="02040503050406030204" pitchFamily="18" charset="0"/>
                          </a:rPr>
                          <m:t>2</m:t>
                        </m:r>
                        <m:r>
                          <a:rPr lang="en-US" altLang="zh-CN" sz="2200" i="1">
                            <a:latin typeface="Cambria Math" panose="02040503050406030204" pitchFamily="18" charset="0"/>
                          </a:rPr>
                          <m:t>3</m:t>
                        </m:r>
                      </m:sub>
                    </m:sSub>
                    <m:r>
                      <a:rPr lang="en-US" sz="220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𝑆</m:t>
                        </m:r>
                      </m:e>
                      <m:sub>
                        <m:r>
                          <a:rPr lang="en-US" sz="2200" i="1">
                            <a:latin typeface="Cambria Math" panose="02040503050406030204" pitchFamily="18" charset="0"/>
                          </a:rPr>
                          <m:t>𝑇</m:t>
                        </m:r>
                        <m:r>
                          <a:rPr lang="en-US" altLang="zh-CN" sz="2200" i="1">
                            <a:latin typeface="Cambria Math" panose="02040503050406030204" pitchFamily="18" charset="0"/>
                          </a:rPr>
                          <m:t>2</m:t>
                        </m:r>
                      </m:sub>
                    </m:sSub>
                    <m:r>
                      <a:rPr lang="en-US" altLang="zh-CN"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𝑆</m:t>
                        </m:r>
                      </m:e>
                      <m:sub>
                        <m:r>
                          <a:rPr lang="en-US" sz="2200" i="1">
                            <a:latin typeface="Cambria Math" panose="02040503050406030204" pitchFamily="18" charset="0"/>
                          </a:rPr>
                          <m:t>𝑇</m:t>
                        </m:r>
                        <m:r>
                          <a:rPr lang="en-US" altLang="zh-CN" sz="2200" i="1">
                            <a:latin typeface="Cambria Math" panose="02040503050406030204" pitchFamily="18" charset="0"/>
                          </a:rPr>
                          <m:t>3</m:t>
                        </m:r>
                      </m:sub>
                    </m:sSub>
                    <m:r>
                      <a:rPr lang="en-US" altLang="zh-CN" sz="2200" i="1">
                        <a:latin typeface="Cambria Math" panose="02040503050406030204" pitchFamily="18" charset="0"/>
                      </a:rPr>
                      <m:t>=</m:t>
                    </m:r>
                    <m:r>
                      <a:rPr lang="en-US" altLang="zh-CN" sz="2200" i="1" smtClean="0">
                        <a:latin typeface="Cambria Math" panose="02040503050406030204" pitchFamily="18" charset="0"/>
                      </a:rPr>
                      <m:t>7</m:t>
                    </m:r>
                    <m:r>
                      <a:rPr lang="en-US" altLang="zh-CN" sz="2200" i="1">
                        <a:latin typeface="Cambria Math" panose="02040503050406030204" pitchFamily="18" charset="0"/>
                      </a:rPr>
                      <m:t>2</m:t>
                    </m:r>
                    <m:r>
                      <a:rPr lang="en-US" altLang="zh-CN" sz="2200" i="1" smtClean="0">
                        <a:latin typeface="Cambria Math" panose="02040503050406030204" pitchFamily="18" charset="0"/>
                      </a:rPr>
                      <m:t>.</m:t>
                    </m:r>
                    <m:r>
                      <a:rPr lang="en-US" altLang="zh-CN" sz="2200" i="1">
                        <a:latin typeface="Cambria Math" panose="02040503050406030204" pitchFamily="18" charset="0"/>
                      </a:rPr>
                      <m:t>3</m:t>
                    </m:r>
                    <m:r>
                      <a:rPr lang="en-US" sz="2200" i="1">
                        <a:latin typeface="Cambria Math" panose="02040503050406030204" pitchFamily="18" charset="0"/>
                      </a:rPr>
                      <m:t>+</m:t>
                    </m:r>
                    <m:r>
                      <a:rPr lang="en-US" sz="2200" i="1">
                        <a:latin typeface="Cambria Math" panose="02040503050406030204" pitchFamily="18" charset="0"/>
                      </a:rPr>
                      <m:t>𝑗</m:t>
                    </m:r>
                    <m:r>
                      <a:rPr lang="en-US" altLang="zh-CN" sz="2200" i="1" smtClean="0">
                        <a:latin typeface="Cambria Math" panose="02040503050406030204" pitchFamily="18" charset="0"/>
                      </a:rPr>
                      <m:t>3</m:t>
                    </m:r>
                    <m:r>
                      <a:rPr lang="en-US" altLang="zh-CN" sz="2200" i="1">
                        <a:latin typeface="Cambria Math" panose="02040503050406030204" pitchFamily="18" charset="0"/>
                      </a:rPr>
                      <m:t>5</m:t>
                    </m:r>
                    <m:r>
                      <a:rPr lang="en-US" sz="2200" i="1">
                        <a:latin typeface="Cambria Math" panose="02040503050406030204" pitchFamily="18" charset="0"/>
                      </a:rPr>
                      <m:t>.0</m:t>
                    </m:r>
                  </m:oMath>
                </a14:m>
                <a:r>
                  <a:rPr lang="en-US" altLang="zh-CN" sz="2200" dirty="0"/>
                  <a:t> kVA</a:t>
                </a:r>
                <a:endParaRPr lang="en-US" sz="2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743628" y="4731220"/>
                <a:ext cx="4249753" cy="338554"/>
              </a:xfrm>
              <a:prstGeom prst="rect">
                <a:avLst/>
              </a:prstGeom>
              <a:blipFill>
                <a:blip r:embed="rId6"/>
                <a:stretch>
                  <a:fillRect l="-2296" t="-25000" r="-3156" b="-482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142997" y="4212086"/>
                <a:ext cx="4982390" cy="338554"/>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𝑆</m:t>
                        </m:r>
                      </m:e>
                      <m:sub>
                        <m:r>
                          <a:rPr lang="en-US" sz="2200" b="0" i="1" smtClean="0">
                            <a:latin typeface="Cambria Math" panose="02040503050406030204" pitchFamily="18" charset="0"/>
                          </a:rPr>
                          <m:t>12</m:t>
                        </m:r>
                      </m:sub>
                    </m:sSub>
                    <m:r>
                      <a:rPr lang="en-US" sz="2200" b="0" i="0"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𝑆</m:t>
                        </m:r>
                      </m:e>
                      <m:sub>
                        <m:r>
                          <a:rPr lang="en-US" sz="2200" i="1">
                            <a:latin typeface="Cambria Math" panose="02040503050406030204" pitchFamily="18" charset="0"/>
                          </a:rPr>
                          <m:t>𝑇</m:t>
                        </m:r>
                        <m:r>
                          <a:rPr lang="en-US" sz="2200" i="1">
                            <a:latin typeface="Cambria Math" panose="02040503050406030204" pitchFamily="18" charset="0"/>
                          </a:rPr>
                          <m:t>1</m:t>
                        </m:r>
                      </m:sub>
                    </m:sSub>
                    <m:r>
                      <a:rPr lang="en-US" altLang="zh-CN" sz="220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𝑆</m:t>
                        </m:r>
                      </m:e>
                      <m:sub>
                        <m:r>
                          <a:rPr lang="en-US" sz="2200" i="1">
                            <a:latin typeface="Cambria Math" panose="02040503050406030204" pitchFamily="18" charset="0"/>
                          </a:rPr>
                          <m:t>𝑇</m:t>
                        </m:r>
                        <m:r>
                          <a:rPr lang="en-US" altLang="zh-CN" sz="2200" i="1" smtClean="0">
                            <a:latin typeface="Cambria Math" panose="02040503050406030204" pitchFamily="18" charset="0"/>
                          </a:rPr>
                          <m:t>2</m:t>
                        </m:r>
                      </m:sub>
                    </m:sSub>
                    <m:r>
                      <a:rPr lang="en-US" altLang="zh-CN" sz="220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𝑆</m:t>
                        </m:r>
                      </m:e>
                      <m:sub>
                        <m:r>
                          <a:rPr lang="en-US" sz="2200" i="1">
                            <a:latin typeface="Cambria Math" panose="02040503050406030204" pitchFamily="18" charset="0"/>
                          </a:rPr>
                          <m:t>𝑇</m:t>
                        </m:r>
                        <m:r>
                          <a:rPr lang="en-US" altLang="zh-CN" sz="2200" i="1" smtClean="0">
                            <a:latin typeface="Cambria Math" panose="02040503050406030204" pitchFamily="18" charset="0"/>
                          </a:rPr>
                          <m:t>3</m:t>
                        </m:r>
                      </m:sub>
                    </m:sSub>
                    <m:r>
                      <a:rPr lang="en-US" altLang="zh-CN" sz="2200" i="1" smtClean="0">
                        <a:latin typeface="Cambria Math" panose="02040503050406030204" pitchFamily="18" charset="0"/>
                      </a:rPr>
                      <m:t>=</m:t>
                    </m:r>
                    <m:r>
                      <a:rPr lang="en-US" sz="2200" b="0" i="1" smtClean="0">
                        <a:latin typeface="Cambria Math" panose="02040503050406030204" pitchFamily="18" charset="0"/>
                      </a:rPr>
                      <m:t>92.9+</m:t>
                    </m:r>
                    <m:r>
                      <a:rPr lang="en-US" sz="2200" b="0" i="1" smtClean="0">
                        <a:latin typeface="Cambria Math" panose="02040503050406030204" pitchFamily="18" charset="0"/>
                      </a:rPr>
                      <m:t>𝑗</m:t>
                    </m:r>
                    <m:r>
                      <a:rPr lang="en-US" sz="2200" b="0" i="1" smtClean="0">
                        <a:latin typeface="Cambria Math" panose="02040503050406030204" pitchFamily="18" charset="0"/>
                      </a:rPr>
                      <m:t>45.0</m:t>
                    </m:r>
                  </m:oMath>
                </a14:m>
                <a:r>
                  <a:rPr lang="en-US" altLang="zh-CN" sz="2200" dirty="0"/>
                  <a:t> kVA</a:t>
                </a:r>
                <a:endParaRPr lang="en-US" sz="2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142997" y="4212086"/>
                <a:ext cx="4982390" cy="338554"/>
              </a:xfrm>
              <a:prstGeom prst="rect">
                <a:avLst/>
              </a:prstGeom>
              <a:blipFill>
                <a:blip r:embed="rId7"/>
                <a:stretch>
                  <a:fillRect l="-1958" t="-25455" r="-2570" b="-50909"/>
                </a:stretch>
              </a:blipFill>
            </p:spPr>
            <p:txBody>
              <a:bodyPr/>
              <a:lstStyle/>
              <a:p>
                <a:r>
                  <a:rPr lang="en-US">
                    <a:noFill/>
                  </a:rPr>
                  <a:t> </a:t>
                </a:r>
              </a:p>
            </p:txBody>
          </p:sp>
        </mc:Fallback>
      </mc:AlternateContent>
      <p:sp>
        <p:nvSpPr>
          <p:cNvPr id="12" name="Text Placeholder 4">
            <a:extLst>
              <a:ext uri="{FF2B5EF4-FFF2-40B4-BE49-F238E27FC236}">
                <a16:creationId xmlns:a16="http://schemas.microsoft.com/office/drawing/2014/main" id="{A7B96A97-1958-464F-9A4A-CC841006142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3513919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a:t>
            </a:r>
            <a:r>
              <a:rPr lang="en-US" altLang="zh-CN" sz="4000" kern="1200" dirty="0">
                <a:latin typeface="Times New Roman" panose="02020603050405020304" pitchFamily="18" charset="0"/>
                <a:cs typeface="Times New Roman" panose="02020603050405020304" pitchFamily="18" charset="0"/>
              </a:rPr>
              <a:t>4</a:t>
            </a:r>
            <a:endParaRPr lang="en-US" sz="4000" kern="12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2797F94C-A574-B144-B61A-DDE5628BE520}"/>
              </a:ext>
            </a:extLst>
          </p:cNvPr>
          <p:cNvSpPr>
            <a:spLocks noGrp="1"/>
          </p:cNvSpPr>
          <p:nvPr>
            <p:ph type="sldNum" sz="quarter" idx="12"/>
          </p:nvPr>
        </p:nvSpPr>
        <p:spPr/>
        <p:txBody>
          <a:bodyPr/>
          <a:lstStyle/>
          <a:p>
            <a:fld id="{5B7A2384-8C5D-49F6-8259-B9A64ECD4852}" type="slidenum">
              <a:rPr lang="en-US" smtClean="0"/>
              <a:t>46</a:t>
            </a:fld>
            <a:endParaRPr lang="en-US"/>
          </a:p>
        </p:txBody>
      </p:sp>
      <p:sp>
        <p:nvSpPr>
          <p:cNvPr id="15" name="TextBox 14"/>
          <p:cNvSpPr txBox="1"/>
          <p:nvPr/>
        </p:nvSpPr>
        <p:spPr>
          <a:xfrm>
            <a:off x="179953" y="4335087"/>
            <a:ext cx="8745538" cy="430887"/>
          </a:xfrm>
          <a:prstGeom prst="rect">
            <a:avLst/>
          </a:prstGeom>
          <a:noFill/>
        </p:spPr>
        <p:txBody>
          <a:bodyPr wrap="square" rtlCol="0">
            <a:spAutoFit/>
          </a:bodyPr>
          <a:lstStyle/>
          <a:p>
            <a:r>
              <a:rPr lang="en-US" sz="2200" dirty="0"/>
              <a:t>The percent voltage drop for this case is</a:t>
            </a:r>
          </a:p>
        </p:txBody>
      </p:sp>
      <mc:AlternateContent xmlns:mc="http://schemas.openxmlformats.org/markup-compatibility/2006" xmlns:a14="http://schemas.microsoft.com/office/drawing/2010/main">
        <mc:Choice Requires="a14">
          <p:sp>
            <p:nvSpPr>
              <p:cNvPr id="18" name="TextBox 17"/>
              <p:cNvSpPr txBox="1"/>
              <p:nvPr/>
            </p:nvSpPr>
            <p:spPr>
              <a:xfrm>
                <a:off x="1752600" y="5158360"/>
                <a:ext cx="6201441" cy="542906"/>
              </a:xfrm>
              <a:prstGeom prst="rect">
                <a:avLst/>
              </a:prstGeom>
              <a:noFill/>
            </p:spPr>
            <p:txBody>
              <a:bodyPr wrap="none" lIns="0" tIns="0" rIns="0" bIns="0" rtlCol="0">
                <a:spAutoFit/>
              </a:bodyPr>
              <a:lstStyle/>
              <a:p>
                <a14:m>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𝑉</m:t>
                        </m:r>
                      </m:e>
                      <m:sub>
                        <m:r>
                          <a:rPr lang="en-US" sz="2200" b="0" i="1" smtClean="0">
                            <a:latin typeface="Cambria Math" panose="02040503050406030204" pitchFamily="18" charset="0"/>
                          </a:rPr>
                          <m:t>𝑑𝑟𝑜𝑝</m:t>
                        </m:r>
                      </m:sub>
                    </m:sSub>
                    <m:r>
                      <a:rPr lang="en-US" sz="2200">
                        <a:latin typeface="Cambria Math" panose="02040503050406030204" pitchFamily="18" charset="0"/>
                      </a:rPr>
                      <m:t>=</m:t>
                    </m:r>
                    <m:f>
                      <m:fPr>
                        <m:ctrlPr>
                          <a:rPr lang="en-US" sz="2200" i="1" smtClean="0">
                            <a:latin typeface="Cambria Math" panose="02040503050406030204" pitchFamily="18" charset="0"/>
                          </a:rPr>
                        </m:ctrlPr>
                      </m:fPr>
                      <m:num>
                        <m:d>
                          <m:dPr>
                            <m:begChr m:val="|"/>
                            <m:endChr m:val="|"/>
                            <m:ctrlPr>
                              <a:rPr lang="en-US" sz="2200" i="1" smtClean="0">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r>
                                  <a:rPr lang="en-US" sz="2200" i="1">
                                    <a:latin typeface="Cambria Math" panose="02040503050406030204" pitchFamily="18" charset="0"/>
                                  </a:rPr>
                                  <m:t>1</m:t>
                                </m:r>
                              </m:sub>
                            </m:sSub>
                          </m:e>
                        </m:d>
                        <m:r>
                          <a:rPr lang="en-US" sz="2200" b="0" i="1" smtClean="0">
                            <a:latin typeface="Cambria Math" panose="02040503050406030204" pitchFamily="18" charset="0"/>
                          </a:rPr>
                          <m:t>−</m:t>
                        </m:r>
                        <m:d>
                          <m:dPr>
                            <m:begChr m:val="|"/>
                            <m:endChr m:val="|"/>
                            <m:ctrlPr>
                              <a:rPr lang="en-US" sz="2200" b="0" i="1" smtClean="0">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r>
                                  <a:rPr lang="en-US" sz="2200" b="0" i="1" smtClean="0">
                                    <a:latin typeface="Cambria Math" panose="02040503050406030204" pitchFamily="18" charset="0"/>
                                  </a:rPr>
                                  <m:t>𝑇</m:t>
                                </m:r>
                                <m:r>
                                  <a:rPr lang="en-US" sz="2200" b="0" i="1" smtClean="0">
                                    <a:latin typeface="Cambria Math" panose="02040503050406030204" pitchFamily="18" charset="0"/>
                                  </a:rPr>
                                  <m:t>3</m:t>
                                </m:r>
                              </m:sub>
                            </m:sSub>
                          </m:e>
                        </m:d>
                      </m:num>
                      <m:den>
                        <m:d>
                          <m:dPr>
                            <m:begChr m:val="|"/>
                            <m:endChr m:val="|"/>
                            <m:ctrlPr>
                              <a:rPr lang="en-US" altLang="zh-CN" sz="2200" i="1" smtClean="0">
                                <a:latin typeface="Cambria Math" panose="02040503050406030204" pitchFamily="18" charset="0"/>
                                <a:ea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r>
                                  <a:rPr lang="en-US" sz="2200" b="0" i="1" smtClean="0">
                                    <a:latin typeface="Cambria Math" panose="02040503050406030204" pitchFamily="18" charset="0"/>
                                  </a:rPr>
                                  <m:t>1</m:t>
                                </m:r>
                              </m:sub>
                            </m:sSub>
                          </m:e>
                        </m:d>
                      </m:den>
                    </m:f>
                    <m:r>
                      <a:rPr lang="en-US" altLang="zh-CN" sz="2200" b="0" i="0" smtClean="0">
                        <a:latin typeface="Cambria Math" panose="02040503050406030204" pitchFamily="18" charset="0"/>
                      </a:rPr>
                      <m:t>∗100</m:t>
                    </m:r>
                    <m:r>
                      <a:rPr lang="en-US" sz="2200">
                        <a:latin typeface="Cambria Math" panose="02040503050406030204" pitchFamily="18" charset="0"/>
                      </a:rPr>
                      <m:t>=</m:t>
                    </m:r>
                    <m:f>
                      <m:fPr>
                        <m:ctrlPr>
                          <a:rPr lang="en-US" sz="2200" i="1">
                            <a:latin typeface="Cambria Math" panose="02040503050406030204" pitchFamily="18" charset="0"/>
                          </a:rPr>
                        </m:ctrlPr>
                      </m:fPr>
                      <m:num>
                        <m:r>
                          <a:rPr lang="en-US" altLang="zh-CN" sz="2200" b="0" i="1" smtClean="0">
                            <a:latin typeface="Cambria Math" panose="02040503050406030204" pitchFamily="18" charset="0"/>
                          </a:rPr>
                          <m:t>2400−23</m:t>
                        </m:r>
                        <m:r>
                          <a:rPr lang="en-US" altLang="zh-CN" sz="2200" i="1">
                            <a:latin typeface="Cambria Math" panose="02040503050406030204" pitchFamily="18" charset="0"/>
                          </a:rPr>
                          <m:t>3</m:t>
                        </m:r>
                        <m:r>
                          <a:rPr lang="en-US" altLang="zh-CN" sz="2200" i="1" smtClean="0">
                            <a:latin typeface="Cambria Math" panose="02040503050406030204" pitchFamily="18" charset="0"/>
                          </a:rPr>
                          <m:t>4</m:t>
                        </m:r>
                        <m:r>
                          <a:rPr lang="en-US" altLang="zh-CN" sz="2200" i="1">
                            <a:latin typeface="Cambria Math" panose="02040503050406030204" pitchFamily="18" charset="0"/>
                          </a:rPr>
                          <m:t>.</m:t>
                        </m:r>
                        <m:r>
                          <a:rPr lang="en-US" altLang="zh-CN" sz="2200" i="1" smtClean="0">
                            <a:latin typeface="Cambria Math" panose="02040503050406030204" pitchFamily="18" charset="0"/>
                          </a:rPr>
                          <m:t>8</m:t>
                        </m:r>
                      </m:num>
                      <m:den>
                        <m:r>
                          <a:rPr lang="en-US" altLang="zh-CN" sz="2200" b="0" i="1" smtClean="0">
                            <a:latin typeface="Cambria Math" panose="02040503050406030204" pitchFamily="18" charset="0"/>
                          </a:rPr>
                          <m:t>2400</m:t>
                        </m:r>
                      </m:den>
                    </m:f>
                    <m:r>
                      <a:rPr lang="en-US" altLang="zh-CN" sz="2200">
                        <a:latin typeface="Cambria Math" panose="02040503050406030204" pitchFamily="18" charset="0"/>
                      </a:rPr>
                      <m:t>∗100</m:t>
                    </m:r>
                  </m:oMath>
                </a14:m>
                <a:r>
                  <a:rPr lang="en-US" sz="2200" dirty="0"/>
                  <a:t>=</a:t>
                </a:r>
                <a:r>
                  <a:rPr lang="en-US" altLang="zh-CN" sz="2200" dirty="0"/>
                  <a:t>2.7179</a:t>
                </a:r>
                <a:r>
                  <a:rPr lang="en-US" sz="2200" dirty="0"/>
                  <a:t>%</a:t>
                </a:r>
              </a:p>
            </p:txBody>
          </p:sp>
        </mc:Choice>
        <mc:Fallback xmlns="">
          <p:sp>
            <p:nvSpPr>
              <p:cNvPr id="18" name="TextBox 17"/>
              <p:cNvSpPr txBox="1">
                <a:spLocks noRot="1" noChangeAspect="1" noMove="1" noResize="1" noEditPoints="1" noAdjustHandles="1" noChangeArrowheads="1" noChangeShapeType="1" noTextEdit="1"/>
              </p:cNvSpPr>
              <p:nvPr/>
            </p:nvSpPr>
            <p:spPr>
              <a:xfrm>
                <a:off x="1752600" y="5158360"/>
                <a:ext cx="6201441" cy="542906"/>
              </a:xfrm>
              <a:prstGeom prst="rect">
                <a:avLst/>
              </a:prstGeom>
              <a:blipFill>
                <a:blip r:embed="rId2"/>
                <a:stretch>
                  <a:fillRect r="-1672" b="-10112"/>
                </a:stretch>
              </a:blipFill>
            </p:spPr>
            <p:txBody>
              <a:bodyPr/>
              <a:lstStyle/>
              <a:p>
                <a:r>
                  <a:rPr lang="en-US">
                    <a:noFill/>
                  </a:rPr>
                  <a:t> </a:t>
                </a:r>
              </a:p>
            </p:txBody>
          </p:sp>
        </mc:Fallback>
      </mc:AlternateContent>
      <p:sp>
        <p:nvSpPr>
          <p:cNvPr id="5" name="Rectangle 4"/>
          <p:cNvSpPr/>
          <p:nvPr/>
        </p:nvSpPr>
        <p:spPr>
          <a:xfrm>
            <a:off x="179953" y="1315073"/>
            <a:ext cx="8745538" cy="1446550"/>
          </a:xfrm>
          <a:prstGeom prst="rect">
            <a:avLst/>
          </a:prstGeom>
        </p:spPr>
        <p:txBody>
          <a:bodyPr wrap="square">
            <a:spAutoFit/>
          </a:bodyPr>
          <a:lstStyle/>
          <a:p>
            <a:pPr algn="just"/>
            <a:r>
              <a:rPr lang="en-US" sz="2200" dirty="0"/>
              <a:t>Using these values of line flows and flows into transformers, the procedure for computing the transformer secondary voltages is exactly the same as in Example 2.3. When this procedure is followed, the node and secondary transformer voltages </a:t>
            </a:r>
            <a:r>
              <a:rPr lang="en-US" altLang="zh-CN" sz="2200" dirty="0"/>
              <a:t>are</a:t>
            </a:r>
            <a:endParaRPr lang="en-US" sz="2200" dirty="0"/>
          </a:p>
        </p:txBody>
      </p:sp>
      <mc:AlternateContent xmlns:mc="http://schemas.openxmlformats.org/markup-compatibility/2006" xmlns:a14="http://schemas.microsoft.com/office/drawing/2010/main">
        <mc:Choice Requires="a14">
          <p:sp>
            <p:nvSpPr>
              <p:cNvPr id="6" name="TextBox 5"/>
              <p:cNvSpPr txBox="1"/>
              <p:nvPr/>
            </p:nvSpPr>
            <p:spPr>
              <a:xfrm>
                <a:off x="1955908" y="2958382"/>
                <a:ext cx="2510046" cy="338554"/>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e>
                      <m:sub>
                        <m:r>
                          <a:rPr lang="en-US" sz="2200" b="0" i="1" smtClean="0">
                            <a:latin typeface="Cambria Math" panose="02040503050406030204" pitchFamily="18" charset="0"/>
                          </a:rPr>
                          <m:t>2</m:t>
                        </m:r>
                      </m:sub>
                    </m:sSub>
                    <m:r>
                      <a:rPr lang="en-US" sz="2200" b="0" i="0" smtClean="0">
                        <a:latin typeface="Cambria Math" panose="02040503050406030204" pitchFamily="18" charset="0"/>
                      </a:rPr>
                      <m:t>=</m:t>
                    </m:r>
                    <m:r>
                      <a:rPr lang="en-US" altLang="zh-CN" sz="2200" i="1" smtClean="0">
                        <a:latin typeface="Cambria Math" panose="02040503050406030204" pitchFamily="18" charset="0"/>
                      </a:rPr>
                      <m:t>2</m:t>
                    </m:r>
                    <m:r>
                      <a:rPr lang="en-US" altLang="zh-CN" sz="2200" b="0" i="1" smtClean="0">
                        <a:latin typeface="Cambria Math" panose="02040503050406030204" pitchFamily="18" charset="0"/>
                      </a:rPr>
                      <m:t>378.1</m:t>
                    </m:r>
                    <m:r>
                      <a:rPr lang="en-US" altLang="zh-CN" sz="2200" i="1">
                        <a:latin typeface="Cambria Math" panose="02040503050406030204" pitchFamily="18" charset="0"/>
                        <a:ea typeface="Cambria Math" panose="02040503050406030204" pitchFamily="18" charset="0"/>
                      </a:rPr>
                      <m:t>∠</m:t>
                    </m:r>
                    <m:r>
                      <a:rPr lang="en-US" altLang="zh-CN" sz="2200" i="1" smtClean="0">
                        <a:latin typeface="Cambria Math" panose="02040503050406030204" pitchFamily="18" charset="0"/>
                        <a:ea typeface="Cambria Math" panose="02040503050406030204" pitchFamily="18" charset="0"/>
                      </a:rPr>
                      <m:t>−</m:t>
                    </m:r>
                  </m:oMath>
                </a14:m>
                <a:r>
                  <a:rPr lang="en-US" altLang="zh-CN" sz="2200" dirty="0"/>
                  <a:t>0.4 V</a:t>
                </a:r>
                <a:endParaRPr lang="en-US" sz="2200" dirty="0"/>
              </a:p>
            </p:txBody>
          </p:sp>
        </mc:Choice>
        <mc:Fallback xmlns="">
          <p:sp>
            <p:nvSpPr>
              <p:cNvPr id="6" name="TextBox 5"/>
              <p:cNvSpPr txBox="1">
                <a:spLocks noRot="1" noChangeAspect="1" noMove="1" noResize="1" noEditPoints="1" noAdjustHandles="1" noChangeArrowheads="1" noChangeShapeType="1" noTextEdit="1"/>
              </p:cNvSpPr>
              <p:nvPr/>
            </p:nvSpPr>
            <p:spPr>
              <a:xfrm>
                <a:off x="1955908" y="2958382"/>
                <a:ext cx="2510046" cy="338554"/>
              </a:xfrm>
              <a:prstGeom prst="rect">
                <a:avLst/>
              </a:prstGeom>
              <a:blipFill>
                <a:blip r:embed="rId3"/>
                <a:stretch>
                  <a:fillRect l="-3883" t="-25000" r="-5825" b="-482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955909" y="3343335"/>
                <a:ext cx="2622128" cy="338554"/>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e>
                      <m:sub>
                        <m:r>
                          <a:rPr lang="en-US" sz="2200" b="0" i="1" smtClean="0">
                            <a:latin typeface="Cambria Math" panose="02040503050406030204" pitchFamily="18" charset="0"/>
                          </a:rPr>
                          <m:t>3</m:t>
                        </m:r>
                      </m:sub>
                    </m:sSub>
                    <m:r>
                      <a:rPr lang="en-US" sz="2200" b="0" i="0" smtClean="0">
                        <a:latin typeface="Cambria Math" panose="02040503050406030204" pitchFamily="18" charset="0"/>
                      </a:rPr>
                      <m:t>=</m:t>
                    </m:r>
                    <m:r>
                      <a:rPr lang="en-US" altLang="zh-CN" sz="2200" i="1" smtClean="0">
                        <a:latin typeface="Cambria Math" panose="02040503050406030204" pitchFamily="18" charset="0"/>
                      </a:rPr>
                      <m:t>2</m:t>
                    </m:r>
                    <m:r>
                      <a:rPr lang="en-US" altLang="zh-CN" sz="2200" b="0" i="1" smtClean="0">
                        <a:latin typeface="Cambria Math" panose="02040503050406030204" pitchFamily="18" charset="0"/>
                      </a:rPr>
                      <m:t>376.1</m:t>
                    </m:r>
                    <m:r>
                      <a:rPr lang="en-US" altLang="zh-CN" sz="2200" i="1">
                        <a:latin typeface="Cambria Math" panose="02040503050406030204" pitchFamily="18" charset="0"/>
                        <a:ea typeface="Cambria Math" panose="02040503050406030204" pitchFamily="18" charset="0"/>
                      </a:rPr>
                      <m:t>∠</m:t>
                    </m:r>
                    <m:r>
                      <a:rPr lang="en-US" altLang="zh-CN" sz="2200" i="1" smtClean="0">
                        <a:latin typeface="Cambria Math" panose="02040503050406030204" pitchFamily="18" charset="0"/>
                        <a:ea typeface="Cambria Math" panose="02040503050406030204" pitchFamily="18" charset="0"/>
                      </a:rPr>
                      <m:t>−</m:t>
                    </m:r>
                  </m:oMath>
                </a14:m>
                <a:r>
                  <a:rPr lang="en-US" altLang="zh-CN" sz="2200" dirty="0"/>
                  <a:t>0.4 V</a:t>
                </a:r>
                <a:endParaRPr lang="en-US" sz="2200" dirty="0"/>
              </a:p>
            </p:txBody>
          </p:sp>
        </mc:Choice>
        <mc:Fallback xmlns="">
          <p:sp>
            <p:nvSpPr>
              <p:cNvPr id="7" name="TextBox 6"/>
              <p:cNvSpPr txBox="1">
                <a:spLocks noRot="1" noChangeAspect="1" noMove="1" noResize="1" noEditPoints="1" noAdjustHandles="1" noChangeArrowheads="1" noChangeShapeType="1" noTextEdit="1"/>
              </p:cNvSpPr>
              <p:nvPr/>
            </p:nvSpPr>
            <p:spPr>
              <a:xfrm>
                <a:off x="1955909" y="3343335"/>
                <a:ext cx="2622128" cy="338554"/>
              </a:xfrm>
              <a:prstGeom prst="rect">
                <a:avLst/>
              </a:prstGeom>
              <a:blipFill>
                <a:blip r:embed="rId4"/>
                <a:stretch>
                  <a:fillRect l="-3865" t="-25926" r="-2899" b="-518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955907" y="3728511"/>
                <a:ext cx="2622128" cy="338554"/>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e>
                      <m:sub>
                        <m:r>
                          <a:rPr lang="en-US" sz="2200" b="0" i="1" smtClean="0">
                            <a:latin typeface="Cambria Math" panose="02040503050406030204" pitchFamily="18" charset="0"/>
                          </a:rPr>
                          <m:t>4</m:t>
                        </m:r>
                      </m:sub>
                    </m:sSub>
                    <m:r>
                      <a:rPr lang="en-US" sz="2200" b="0" i="0" smtClean="0">
                        <a:latin typeface="Cambria Math" panose="02040503050406030204" pitchFamily="18" charset="0"/>
                      </a:rPr>
                      <m:t>=</m:t>
                    </m:r>
                    <m:r>
                      <a:rPr lang="en-US" altLang="zh-CN" sz="2200" i="1" smtClean="0">
                        <a:latin typeface="Cambria Math" panose="02040503050406030204" pitchFamily="18" charset="0"/>
                      </a:rPr>
                      <m:t>2</m:t>
                    </m:r>
                    <m:r>
                      <a:rPr lang="en-US" altLang="zh-CN" sz="2200" b="0" i="1" smtClean="0">
                        <a:latin typeface="Cambria Math" panose="02040503050406030204" pitchFamily="18" charset="0"/>
                      </a:rPr>
                      <m:t>374.9</m:t>
                    </m:r>
                    <m:r>
                      <a:rPr lang="en-US" altLang="zh-CN" sz="2200" i="1">
                        <a:latin typeface="Cambria Math" panose="02040503050406030204" pitchFamily="18" charset="0"/>
                        <a:ea typeface="Cambria Math" panose="02040503050406030204" pitchFamily="18" charset="0"/>
                      </a:rPr>
                      <m:t>∠</m:t>
                    </m:r>
                    <m:r>
                      <a:rPr lang="en-US" altLang="zh-CN" sz="2200" i="1" smtClean="0">
                        <a:latin typeface="Cambria Math" panose="02040503050406030204" pitchFamily="18" charset="0"/>
                        <a:ea typeface="Cambria Math" panose="02040503050406030204" pitchFamily="18" charset="0"/>
                      </a:rPr>
                      <m:t>−</m:t>
                    </m:r>
                  </m:oMath>
                </a14:m>
                <a:r>
                  <a:rPr lang="en-US" altLang="zh-CN" sz="2200" dirty="0"/>
                  <a:t>0.5 V</a:t>
                </a:r>
                <a:endParaRPr lang="en-US" sz="2200" dirty="0"/>
              </a:p>
            </p:txBody>
          </p:sp>
        </mc:Choice>
        <mc:Fallback xmlns="">
          <p:sp>
            <p:nvSpPr>
              <p:cNvPr id="8" name="TextBox 7"/>
              <p:cNvSpPr txBox="1">
                <a:spLocks noRot="1" noChangeAspect="1" noMove="1" noResize="1" noEditPoints="1" noAdjustHandles="1" noChangeArrowheads="1" noChangeShapeType="1" noTextEdit="1"/>
              </p:cNvSpPr>
              <p:nvPr/>
            </p:nvSpPr>
            <p:spPr>
              <a:xfrm>
                <a:off x="1955907" y="3728511"/>
                <a:ext cx="2622128" cy="338554"/>
              </a:xfrm>
              <a:prstGeom prst="rect">
                <a:avLst/>
              </a:prstGeom>
              <a:blipFill>
                <a:blip r:embed="rId5"/>
                <a:stretch>
                  <a:fillRect l="-3865" t="-21429" r="-2415" b="-46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53000" y="2952442"/>
                <a:ext cx="2972737" cy="338554"/>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r>
                          <m:rPr>
                            <m:sty m:val="p"/>
                          </m:rPr>
                          <a:rPr lang="en-US" altLang="zh-CN" sz="2200" i="1">
                            <a:latin typeface="Cambria Math" panose="02040503050406030204" pitchFamily="18" charset="0"/>
                          </a:rPr>
                          <m:t>low</m:t>
                        </m:r>
                      </m:e>
                      <m:sub>
                        <m:r>
                          <a:rPr lang="en-US" sz="2200" b="0" i="1" smtClean="0">
                            <a:latin typeface="Cambria Math" panose="02040503050406030204" pitchFamily="18" charset="0"/>
                          </a:rPr>
                          <m:t>𝑇</m:t>
                        </m:r>
                        <m:r>
                          <a:rPr lang="en-US" altLang="zh-CN" sz="2200" b="0" i="1" smtClean="0">
                            <a:latin typeface="Cambria Math" panose="02040503050406030204" pitchFamily="18" charset="0"/>
                          </a:rPr>
                          <m:t>1</m:t>
                        </m:r>
                      </m:sub>
                    </m:sSub>
                    <m:r>
                      <a:rPr lang="en-US" sz="2200" b="0" i="0" smtClean="0">
                        <a:latin typeface="Cambria Math" panose="02040503050406030204" pitchFamily="18" charset="0"/>
                      </a:rPr>
                      <m:t>=</m:t>
                    </m:r>
                    <m:r>
                      <a:rPr lang="en-US" altLang="zh-CN" sz="2200" i="1">
                        <a:latin typeface="Cambria Math" panose="02040503050406030204" pitchFamily="18" charset="0"/>
                      </a:rPr>
                      <m:t>2</m:t>
                    </m:r>
                    <m:r>
                      <a:rPr lang="en-US" altLang="zh-CN" sz="2200" i="1" smtClean="0">
                        <a:latin typeface="Cambria Math" panose="02040503050406030204" pitchFamily="18" charset="0"/>
                      </a:rPr>
                      <m:t>3</m:t>
                    </m:r>
                    <m:r>
                      <a:rPr lang="en-US" altLang="zh-CN" sz="2200" b="0" i="1" smtClean="0">
                        <a:latin typeface="Cambria Math" panose="02040503050406030204" pitchFamily="18" charset="0"/>
                      </a:rPr>
                      <m:t>4.0</m:t>
                    </m:r>
                    <m:r>
                      <a:rPr lang="en-US" altLang="zh-CN" sz="2200" i="1">
                        <a:latin typeface="Cambria Math" panose="02040503050406030204" pitchFamily="18" charset="0"/>
                        <a:ea typeface="Cambria Math" panose="02040503050406030204" pitchFamily="18" charset="0"/>
                      </a:rPr>
                      <m:t>∠</m:t>
                    </m:r>
                    <m:r>
                      <a:rPr lang="en-US" altLang="zh-CN" sz="2200" i="1" smtClean="0">
                        <a:latin typeface="Cambria Math" panose="02040503050406030204" pitchFamily="18" charset="0"/>
                        <a:ea typeface="Cambria Math" panose="02040503050406030204" pitchFamily="18" charset="0"/>
                      </a:rPr>
                      <m:t>−</m:t>
                    </m:r>
                  </m:oMath>
                </a14:m>
                <a:r>
                  <a:rPr lang="en-US" altLang="zh-CN" sz="2200" dirty="0"/>
                  <a:t>0.6 V</a:t>
                </a:r>
                <a:endParaRPr lang="en-US" sz="2200" dirty="0"/>
              </a:p>
            </p:txBody>
          </p:sp>
        </mc:Choice>
        <mc:Fallback xmlns="">
          <p:sp>
            <p:nvSpPr>
              <p:cNvPr id="9" name="TextBox 8"/>
              <p:cNvSpPr txBox="1">
                <a:spLocks noRot="1" noChangeAspect="1" noMove="1" noResize="1" noEditPoints="1" noAdjustHandles="1" noChangeArrowheads="1" noChangeShapeType="1" noTextEdit="1"/>
              </p:cNvSpPr>
              <p:nvPr/>
            </p:nvSpPr>
            <p:spPr>
              <a:xfrm>
                <a:off x="4953000" y="2952442"/>
                <a:ext cx="2972737" cy="338554"/>
              </a:xfrm>
              <a:prstGeom prst="rect">
                <a:avLst/>
              </a:prstGeom>
              <a:blipFill>
                <a:blip r:embed="rId6"/>
                <a:stretch>
                  <a:fillRect l="-3285" t="-25000" r="-4723" b="-482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953000" y="3332694"/>
                <a:ext cx="2972737" cy="338554"/>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r>
                          <m:rPr>
                            <m:sty m:val="p"/>
                          </m:rPr>
                          <a:rPr lang="en-US" altLang="zh-CN" sz="2200" i="1">
                            <a:latin typeface="Cambria Math" panose="02040503050406030204" pitchFamily="18" charset="0"/>
                          </a:rPr>
                          <m:t>low</m:t>
                        </m:r>
                      </m:e>
                      <m:sub>
                        <m:r>
                          <a:rPr lang="en-US" sz="2200" b="0" i="1" smtClean="0">
                            <a:latin typeface="Cambria Math" panose="02040503050406030204" pitchFamily="18" charset="0"/>
                          </a:rPr>
                          <m:t>𝑇</m:t>
                        </m:r>
                        <m:r>
                          <a:rPr lang="en-US" altLang="zh-CN" sz="2200" b="0" i="1" smtClean="0">
                            <a:latin typeface="Cambria Math" panose="02040503050406030204" pitchFamily="18" charset="0"/>
                          </a:rPr>
                          <m:t>2</m:t>
                        </m:r>
                      </m:sub>
                    </m:sSub>
                    <m:r>
                      <a:rPr lang="en-US" sz="2200" b="0" i="0" smtClean="0">
                        <a:latin typeface="Cambria Math" panose="02040503050406030204" pitchFamily="18" charset="0"/>
                      </a:rPr>
                      <m:t>=</m:t>
                    </m:r>
                    <m:r>
                      <a:rPr lang="en-US" altLang="zh-CN" sz="2200" i="1">
                        <a:latin typeface="Cambria Math" panose="02040503050406030204" pitchFamily="18" charset="0"/>
                      </a:rPr>
                      <m:t>2</m:t>
                    </m:r>
                    <m:r>
                      <a:rPr lang="en-US" altLang="zh-CN" sz="2200" i="1" smtClean="0">
                        <a:latin typeface="Cambria Math" panose="02040503050406030204" pitchFamily="18" charset="0"/>
                      </a:rPr>
                      <m:t>3</m:t>
                    </m:r>
                    <m:r>
                      <a:rPr lang="en-US" altLang="zh-CN" sz="2200" b="0" i="1" smtClean="0">
                        <a:latin typeface="Cambria Math" panose="02040503050406030204" pitchFamily="18" charset="0"/>
                      </a:rPr>
                      <m:t>3.7</m:t>
                    </m:r>
                    <m:r>
                      <a:rPr lang="en-US" altLang="zh-CN" sz="2200" i="1">
                        <a:latin typeface="Cambria Math" panose="02040503050406030204" pitchFamily="18" charset="0"/>
                        <a:ea typeface="Cambria Math" panose="02040503050406030204" pitchFamily="18" charset="0"/>
                      </a:rPr>
                      <m:t>∠</m:t>
                    </m:r>
                    <m:r>
                      <a:rPr lang="en-US" altLang="zh-CN" sz="2200" i="1" smtClean="0">
                        <a:latin typeface="Cambria Math" panose="02040503050406030204" pitchFamily="18" charset="0"/>
                        <a:ea typeface="Cambria Math" panose="02040503050406030204" pitchFamily="18" charset="0"/>
                      </a:rPr>
                      <m:t>−</m:t>
                    </m:r>
                  </m:oMath>
                </a14:m>
                <a:r>
                  <a:rPr lang="en-US" altLang="zh-CN" sz="2200" dirty="0"/>
                  <a:t>0.8 V</a:t>
                </a:r>
                <a:endParaRPr lang="en-US" sz="2200" dirty="0"/>
              </a:p>
            </p:txBody>
          </p:sp>
        </mc:Choice>
        <mc:Fallback xmlns="">
          <p:sp>
            <p:nvSpPr>
              <p:cNvPr id="10" name="TextBox 9"/>
              <p:cNvSpPr txBox="1">
                <a:spLocks noRot="1" noChangeAspect="1" noMove="1" noResize="1" noEditPoints="1" noAdjustHandles="1" noChangeArrowheads="1" noChangeShapeType="1" noTextEdit="1"/>
              </p:cNvSpPr>
              <p:nvPr/>
            </p:nvSpPr>
            <p:spPr>
              <a:xfrm>
                <a:off x="4953000" y="3332694"/>
                <a:ext cx="2972737" cy="338554"/>
              </a:xfrm>
              <a:prstGeom prst="rect">
                <a:avLst/>
              </a:prstGeom>
              <a:blipFill>
                <a:blip r:embed="rId7"/>
                <a:stretch>
                  <a:fillRect l="-3285" t="-27273" r="-4723" b="-5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953000" y="3688992"/>
                <a:ext cx="2972737" cy="338554"/>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r>
                          <m:rPr>
                            <m:sty m:val="p"/>
                          </m:rPr>
                          <a:rPr lang="en-US" altLang="zh-CN" sz="2200" i="1">
                            <a:latin typeface="Cambria Math" panose="02040503050406030204" pitchFamily="18" charset="0"/>
                          </a:rPr>
                          <m:t>low</m:t>
                        </m:r>
                      </m:e>
                      <m:sub>
                        <m:r>
                          <a:rPr lang="en-US" sz="2200" b="0" i="1" smtClean="0">
                            <a:latin typeface="Cambria Math" panose="02040503050406030204" pitchFamily="18" charset="0"/>
                          </a:rPr>
                          <m:t>𝑇</m:t>
                        </m:r>
                        <m:r>
                          <a:rPr lang="en-US" altLang="zh-CN" sz="2200" i="1">
                            <a:latin typeface="Cambria Math" panose="02040503050406030204" pitchFamily="18" charset="0"/>
                          </a:rPr>
                          <m:t>3</m:t>
                        </m:r>
                      </m:sub>
                    </m:sSub>
                    <m:r>
                      <a:rPr lang="en-US" sz="2200" b="0" i="0" smtClean="0">
                        <a:latin typeface="Cambria Math" panose="02040503050406030204" pitchFamily="18" charset="0"/>
                      </a:rPr>
                      <m:t>=</m:t>
                    </m:r>
                    <m:r>
                      <a:rPr lang="en-US" altLang="zh-CN" sz="2200" i="1">
                        <a:latin typeface="Cambria Math" panose="02040503050406030204" pitchFamily="18" charset="0"/>
                      </a:rPr>
                      <m:t>2</m:t>
                    </m:r>
                    <m:r>
                      <a:rPr lang="en-US" altLang="zh-CN" sz="2200" i="1" smtClean="0">
                        <a:latin typeface="Cambria Math" panose="02040503050406030204" pitchFamily="18" charset="0"/>
                      </a:rPr>
                      <m:t>3</m:t>
                    </m:r>
                    <m:r>
                      <a:rPr lang="en-US" altLang="zh-CN" sz="2200" b="0" i="1" smtClean="0">
                        <a:latin typeface="Cambria Math" panose="02040503050406030204" pitchFamily="18" charset="0"/>
                      </a:rPr>
                      <m:t>3.5</m:t>
                    </m:r>
                    <m:r>
                      <a:rPr lang="en-US" altLang="zh-CN" sz="2200" i="1">
                        <a:latin typeface="Cambria Math" panose="02040503050406030204" pitchFamily="18" charset="0"/>
                        <a:ea typeface="Cambria Math" panose="02040503050406030204" pitchFamily="18" charset="0"/>
                      </a:rPr>
                      <m:t>∠</m:t>
                    </m:r>
                    <m:r>
                      <a:rPr lang="en-US" altLang="zh-CN" sz="2200" i="1" smtClean="0">
                        <a:latin typeface="Cambria Math" panose="02040503050406030204" pitchFamily="18" charset="0"/>
                        <a:ea typeface="Cambria Math" panose="02040503050406030204" pitchFamily="18" charset="0"/>
                      </a:rPr>
                      <m:t>−</m:t>
                    </m:r>
                  </m:oMath>
                </a14:m>
                <a:r>
                  <a:rPr lang="en-US" altLang="zh-CN" sz="2200" dirty="0"/>
                  <a:t>0.9 V</a:t>
                </a:r>
                <a:endParaRPr lang="en-US" sz="2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953000" y="3688992"/>
                <a:ext cx="2972737" cy="338554"/>
              </a:xfrm>
              <a:prstGeom prst="rect">
                <a:avLst/>
              </a:prstGeom>
              <a:blipFill>
                <a:blip r:embed="rId8"/>
                <a:stretch>
                  <a:fillRect l="-3285" t="-25000" r="-4723" b="-48214"/>
                </a:stretch>
              </a:blipFill>
            </p:spPr>
            <p:txBody>
              <a:bodyPr/>
              <a:lstStyle/>
              <a:p>
                <a:r>
                  <a:rPr lang="en-US">
                    <a:noFill/>
                  </a:rPr>
                  <a:t> </a:t>
                </a:r>
              </a:p>
            </p:txBody>
          </p:sp>
        </mc:Fallback>
      </mc:AlternateContent>
      <p:sp>
        <p:nvSpPr>
          <p:cNvPr id="13" name="Text Placeholder 4">
            <a:extLst>
              <a:ext uri="{FF2B5EF4-FFF2-40B4-BE49-F238E27FC236}">
                <a16:creationId xmlns:a16="http://schemas.microsoft.com/office/drawing/2014/main" id="{25EE14DA-F0AD-4D97-B960-16FDC4D4EADD}"/>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9025148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2514600"/>
            <a:ext cx="3276600" cy="1143000"/>
          </a:xfrm>
        </p:spPr>
        <p:txBody>
          <a:bodyPr/>
          <a:lstStyle/>
          <a:p>
            <a:r>
              <a:rPr lang="en-US" sz="4000" dirty="0">
                <a:latin typeface="Times New Roman" panose="02020603050405020304" pitchFamily="18" charset="0"/>
                <a:cs typeface="Times New Roman" panose="02020603050405020304" pitchFamily="18" charset="0"/>
              </a:rPr>
              <a:t>Thank You!</a:t>
            </a:r>
          </a:p>
        </p:txBody>
      </p:sp>
      <p:sp>
        <p:nvSpPr>
          <p:cNvPr id="4" name="Slide Number Placeholder 3"/>
          <p:cNvSpPr>
            <a:spLocks noGrp="1"/>
          </p:cNvSpPr>
          <p:nvPr>
            <p:ph type="sldNum" sz="quarter" idx="12"/>
          </p:nvPr>
        </p:nvSpPr>
        <p:spPr/>
        <p:txBody>
          <a:bodyPr/>
          <a:lstStyle/>
          <a:p>
            <a:fld id="{8C722F87-0E61-40B1-A280-0A6CABFE5616}" type="slidenum">
              <a:rPr lang="en-US" smtClean="0"/>
              <a:t>47</a:t>
            </a:fld>
            <a:endParaRPr lang="en-US"/>
          </a:p>
        </p:txBody>
      </p:sp>
      <p:pic>
        <p:nvPicPr>
          <p:cNvPr id="5" name="Picture 1">
            <a:extLst>
              <a:ext uri="{FF2B5EF4-FFF2-40B4-BE49-F238E27FC236}">
                <a16:creationId xmlns:a16="http://schemas.microsoft.com/office/drawing/2014/main" id="{1CAD4D37-F773-9045-898B-F43A6E72A94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29178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4">
            <a:extLst>
              <a:ext uri="{FF2B5EF4-FFF2-40B4-BE49-F238E27FC236}">
                <a16:creationId xmlns:a16="http://schemas.microsoft.com/office/drawing/2014/main" id="{B827C265-CA0B-477A-B362-7D9EB78860FC}"/>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6798780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515" y="152400"/>
            <a:ext cx="4572085"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Load Duration Curve</a:t>
            </a:r>
          </a:p>
        </p:txBody>
      </p:sp>
      <p:sp>
        <p:nvSpPr>
          <p:cNvPr id="7" name="TextBox 6"/>
          <p:cNvSpPr txBox="1"/>
          <p:nvPr/>
        </p:nvSpPr>
        <p:spPr>
          <a:xfrm>
            <a:off x="2590801" y="5790678"/>
            <a:ext cx="4572000" cy="338554"/>
          </a:xfrm>
          <a:prstGeom prst="rect">
            <a:avLst/>
          </a:prstGeom>
          <a:noFill/>
        </p:spPr>
        <p:txBody>
          <a:bodyPr wrap="square" rtlCol="0">
            <a:spAutoFit/>
          </a:bodyPr>
          <a:lstStyle/>
          <a:p>
            <a:pPr algn="ctr"/>
            <a:r>
              <a:rPr lang="en-US" sz="1600" dirty="0"/>
              <a:t>Fig.7 Transformer diversified demand curve</a:t>
            </a:r>
          </a:p>
        </p:txBody>
      </p:sp>
      <p:sp>
        <p:nvSpPr>
          <p:cNvPr id="3" name="Rectangle 2"/>
          <p:cNvSpPr/>
          <p:nvPr/>
        </p:nvSpPr>
        <p:spPr>
          <a:xfrm>
            <a:off x="228600" y="914400"/>
            <a:ext cx="8839200" cy="1015663"/>
          </a:xfrm>
          <a:prstGeom prst="rect">
            <a:avLst/>
          </a:prstGeom>
        </p:spPr>
        <p:txBody>
          <a:bodyPr wrap="square">
            <a:spAutoFit/>
          </a:bodyPr>
          <a:lstStyle/>
          <a:p>
            <a:pPr algn="just"/>
            <a:r>
              <a:rPr lang="en-US" sz="2000" dirty="0"/>
              <a:t>A “load duration curve” can be developed for the transformer serving the four customers. Sorting in a descending order, the kW demand of the transformer develops the load duration curve shown in Fig.7.</a:t>
            </a:r>
          </a:p>
        </p:txBody>
      </p:sp>
      <p:sp>
        <p:nvSpPr>
          <p:cNvPr id="4" name="Rectangle 3"/>
          <p:cNvSpPr/>
          <p:nvPr/>
        </p:nvSpPr>
        <p:spPr>
          <a:xfrm>
            <a:off x="228600" y="1847671"/>
            <a:ext cx="8839200" cy="1631216"/>
          </a:xfrm>
          <a:prstGeom prst="rect">
            <a:avLst/>
          </a:prstGeom>
        </p:spPr>
        <p:txBody>
          <a:bodyPr wrap="square">
            <a:spAutoFit/>
          </a:bodyPr>
          <a:lstStyle/>
          <a:p>
            <a:pPr algn="just"/>
            <a:r>
              <a:rPr lang="en-US" sz="2000" dirty="0"/>
              <a:t>The load duration curve plots the 15 min kW demand versus the percent of time the transformer operates at or above the specific kW demand. For example, the load duration curve shows the transformer operates with a 15 min kW demand of 12 kW or greater 22% of the time. This curve can be used to determine whether or not a transformer needs to be replaced due to an overloading condition.</a:t>
            </a:r>
          </a:p>
        </p:txBody>
      </p:sp>
      <p:pic>
        <p:nvPicPr>
          <p:cNvPr id="5" name="Picture 4"/>
          <p:cNvPicPr>
            <a:picLocks noChangeAspect="1"/>
          </p:cNvPicPr>
          <p:nvPr/>
        </p:nvPicPr>
        <p:blipFill>
          <a:blip r:embed="rId2"/>
          <a:stretch>
            <a:fillRect/>
          </a:stretch>
        </p:blipFill>
        <p:spPr>
          <a:xfrm>
            <a:off x="2286000" y="3392202"/>
            <a:ext cx="4572000" cy="2447583"/>
          </a:xfrm>
          <a:prstGeom prst="rect">
            <a:avLst/>
          </a:prstGeom>
        </p:spPr>
      </p:pic>
      <p:sp>
        <p:nvSpPr>
          <p:cNvPr id="2" name="Slide Number Placeholder 1">
            <a:extLst>
              <a:ext uri="{FF2B5EF4-FFF2-40B4-BE49-F238E27FC236}">
                <a16:creationId xmlns:a16="http://schemas.microsoft.com/office/drawing/2014/main" id="{049AF98A-3CB0-A545-886C-BFE01799960C}"/>
              </a:ext>
            </a:extLst>
          </p:cNvPr>
          <p:cNvSpPr>
            <a:spLocks noGrp="1"/>
          </p:cNvSpPr>
          <p:nvPr>
            <p:ph type="sldNum" sz="quarter" idx="12"/>
          </p:nvPr>
        </p:nvSpPr>
        <p:spPr/>
        <p:txBody>
          <a:bodyPr/>
          <a:lstStyle/>
          <a:p>
            <a:fld id="{5B7A2384-8C5D-49F6-8259-B9A64ECD4852}" type="slidenum">
              <a:rPr lang="en-US" smtClean="0"/>
              <a:t>48</a:t>
            </a:fld>
            <a:endParaRPr lang="en-US"/>
          </a:p>
        </p:txBody>
      </p:sp>
      <p:sp>
        <p:nvSpPr>
          <p:cNvPr id="8" name="Text Placeholder 4">
            <a:extLst>
              <a:ext uri="{FF2B5EF4-FFF2-40B4-BE49-F238E27FC236}">
                <a16:creationId xmlns:a16="http://schemas.microsoft.com/office/drawing/2014/main" id="{60966DF9-BAD4-451A-93AE-6144C8934AFC}"/>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60954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5618" y="990600"/>
            <a:ext cx="8686800" cy="4524315"/>
          </a:xfrm>
          <a:prstGeom prst="rect">
            <a:avLst/>
          </a:prstGeom>
          <a:noFill/>
        </p:spPr>
        <p:txBody>
          <a:bodyPr wrap="square" rtlCol="0">
            <a:spAutoFit/>
          </a:bodyPr>
          <a:lstStyle/>
          <a:p>
            <a:r>
              <a:rPr lang="en-US" dirty="0"/>
              <a:t>8.</a:t>
            </a:r>
            <a:r>
              <a:rPr lang="zh-CN" altLang="en-US" dirty="0"/>
              <a:t> </a:t>
            </a:r>
            <a:r>
              <a:rPr lang="en-US" b="1" dirty="0"/>
              <a:t>Utilization factor</a:t>
            </a:r>
          </a:p>
          <a:p>
            <a:pPr lvl="1"/>
            <a:r>
              <a:rPr lang="en-US" dirty="0"/>
              <a:t>a.	Ratio of the maximum demand to rated capacity</a:t>
            </a:r>
          </a:p>
          <a:p>
            <a:r>
              <a:rPr lang="en-US" dirty="0"/>
              <a:t>9.</a:t>
            </a:r>
            <a:r>
              <a:rPr lang="zh-CN" altLang="en-US" dirty="0"/>
              <a:t> </a:t>
            </a:r>
            <a:r>
              <a:rPr lang="en-US" b="1" dirty="0"/>
              <a:t>Load factor</a:t>
            </a:r>
          </a:p>
          <a:p>
            <a:pPr lvl="1"/>
            <a:r>
              <a:rPr lang="en-US" dirty="0"/>
              <a:t>a.	Ratio of the average demand of any individual customer or a group of customers over a period to the maximum demand over the same period</a:t>
            </a:r>
          </a:p>
          <a:p>
            <a:r>
              <a:rPr lang="en-US" dirty="0"/>
              <a:t>10.</a:t>
            </a:r>
            <a:r>
              <a:rPr lang="zh-CN" altLang="en-US" dirty="0"/>
              <a:t> </a:t>
            </a:r>
            <a:r>
              <a:rPr lang="en-US" b="1" dirty="0"/>
              <a:t>Diversity factor</a:t>
            </a:r>
          </a:p>
          <a:p>
            <a:pPr lvl="1"/>
            <a:r>
              <a:rPr lang="en-US" dirty="0"/>
              <a:t>a.	Ratio of the “maximum </a:t>
            </a:r>
            <a:r>
              <a:rPr lang="en-US" dirty="0" err="1"/>
              <a:t>noncoincident</a:t>
            </a:r>
            <a:r>
              <a:rPr lang="en-US" dirty="0"/>
              <a:t> demand” to the “maximum diversified demand”</a:t>
            </a:r>
          </a:p>
          <a:p>
            <a:r>
              <a:rPr lang="en-US" dirty="0"/>
              <a:t>11.</a:t>
            </a:r>
            <a:r>
              <a:rPr lang="zh-CN" altLang="en-US" dirty="0"/>
              <a:t> </a:t>
            </a:r>
            <a:r>
              <a:rPr lang="en-US" b="1" dirty="0"/>
              <a:t>Load diversity</a:t>
            </a:r>
          </a:p>
          <a:p>
            <a:pPr lvl="1"/>
            <a:r>
              <a:rPr lang="en-US" dirty="0"/>
              <a:t>a.	Difference between “maximum </a:t>
            </a:r>
            <a:r>
              <a:rPr lang="en-US" dirty="0" err="1"/>
              <a:t>noncoincident</a:t>
            </a:r>
            <a:r>
              <a:rPr lang="en-US" dirty="0"/>
              <a:t> demand” and the “maximum diversified demand”</a:t>
            </a:r>
          </a:p>
        </p:txBody>
      </p:sp>
      <p:sp>
        <p:nvSpPr>
          <p:cNvPr id="3" name="Rectangle 2"/>
          <p:cNvSpPr/>
          <p:nvPr/>
        </p:nvSpPr>
        <p:spPr>
          <a:xfrm>
            <a:off x="415618" y="0"/>
            <a:ext cx="2494594"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Definitions</a:t>
            </a:r>
          </a:p>
        </p:txBody>
      </p:sp>
      <p:sp>
        <p:nvSpPr>
          <p:cNvPr id="2" name="Slide Number Placeholder 1">
            <a:extLst>
              <a:ext uri="{FF2B5EF4-FFF2-40B4-BE49-F238E27FC236}">
                <a16:creationId xmlns:a16="http://schemas.microsoft.com/office/drawing/2014/main" id="{40C490CF-3B05-3B4C-B47F-E9EC6BB35492}"/>
              </a:ext>
            </a:extLst>
          </p:cNvPr>
          <p:cNvSpPr>
            <a:spLocks noGrp="1"/>
          </p:cNvSpPr>
          <p:nvPr>
            <p:ph type="sldNum" sz="quarter" idx="12"/>
          </p:nvPr>
        </p:nvSpPr>
        <p:spPr/>
        <p:txBody>
          <a:bodyPr/>
          <a:lstStyle/>
          <a:p>
            <a:fld id="{5B7A2384-8C5D-49F6-8259-B9A64ECD4852}" type="slidenum">
              <a:rPr lang="en-US" smtClean="0"/>
              <a:t>5</a:t>
            </a:fld>
            <a:endParaRPr lang="en-US"/>
          </a:p>
        </p:txBody>
      </p:sp>
      <p:sp>
        <p:nvSpPr>
          <p:cNvPr id="5" name="Text Placeholder 4">
            <a:extLst>
              <a:ext uri="{FF2B5EF4-FFF2-40B4-BE49-F238E27FC236}">
                <a16:creationId xmlns:a16="http://schemas.microsoft.com/office/drawing/2014/main" id="{5C19995B-451D-46A3-99F0-5EAEBDD9D8D6}"/>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762516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4500" y="762000"/>
            <a:ext cx="5715000" cy="3697479"/>
          </a:xfrm>
          <a:prstGeom prst="rect">
            <a:avLst/>
          </a:prstGeom>
        </p:spPr>
      </p:pic>
      <p:sp>
        <p:nvSpPr>
          <p:cNvPr id="3" name="TextBox 2"/>
          <p:cNvSpPr txBox="1"/>
          <p:nvPr/>
        </p:nvSpPr>
        <p:spPr>
          <a:xfrm>
            <a:off x="304799" y="4772561"/>
            <a:ext cx="8610600" cy="1323439"/>
          </a:xfrm>
          <a:prstGeom prst="rect">
            <a:avLst/>
          </a:prstGeom>
          <a:noFill/>
        </p:spPr>
        <p:txBody>
          <a:bodyPr wrap="square" rtlCol="0">
            <a:spAutoFit/>
          </a:bodyPr>
          <a:lstStyle/>
          <a:p>
            <a:pPr algn="just"/>
            <a:r>
              <a:rPr lang="en-US" sz="2000" dirty="0"/>
              <a:t>The demand curve is broken into equal time intervals. In Fig.1, the selected time interval is 15 min. In each interval, the average value of the demand is determined. The straight lines represent the average load in a time interval. The shorter the time interval, the more accurate will be the value of the load.</a:t>
            </a:r>
          </a:p>
        </p:txBody>
      </p:sp>
      <p:sp>
        <p:nvSpPr>
          <p:cNvPr id="5" name="TextBox 4"/>
          <p:cNvSpPr txBox="1"/>
          <p:nvPr/>
        </p:nvSpPr>
        <p:spPr>
          <a:xfrm>
            <a:off x="-914400" y="4419600"/>
            <a:ext cx="11277600" cy="400110"/>
          </a:xfrm>
          <a:prstGeom prst="rect">
            <a:avLst/>
          </a:prstGeom>
          <a:noFill/>
        </p:spPr>
        <p:txBody>
          <a:bodyPr wrap="square" rtlCol="0">
            <a:spAutoFit/>
          </a:bodyPr>
          <a:lstStyle/>
          <a:p>
            <a:pPr algn="ctr"/>
            <a:r>
              <a:rPr lang="en-US" sz="2000" dirty="0"/>
              <a:t>Fig.1 Customer demand curve </a:t>
            </a:r>
          </a:p>
        </p:txBody>
      </p:sp>
      <p:sp>
        <p:nvSpPr>
          <p:cNvPr id="8" name="Rectangle 7"/>
          <p:cNvSpPr/>
          <p:nvPr/>
        </p:nvSpPr>
        <p:spPr>
          <a:xfrm>
            <a:off x="304799" y="0"/>
            <a:ext cx="5599610"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Individual Customer Load</a:t>
            </a:r>
          </a:p>
        </p:txBody>
      </p:sp>
      <p:sp>
        <p:nvSpPr>
          <p:cNvPr id="4" name="Slide Number Placeholder 3">
            <a:extLst>
              <a:ext uri="{FF2B5EF4-FFF2-40B4-BE49-F238E27FC236}">
                <a16:creationId xmlns:a16="http://schemas.microsoft.com/office/drawing/2014/main" id="{E1706790-B283-264F-8AE7-85233EF41079}"/>
              </a:ext>
            </a:extLst>
          </p:cNvPr>
          <p:cNvSpPr>
            <a:spLocks noGrp="1"/>
          </p:cNvSpPr>
          <p:nvPr>
            <p:ph type="sldNum" sz="quarter" idx="12"/>
          </p:nvPr>
        </p:nvSpPr>
        <p:spPr/>
        <p:txBody>
          <a:bodyPr/>
          <a:lstStyle/>
          <a:p>
            <a:fld id="{5B7A2384-8C5D-49F6-8259-B9A64ECD4852}" type="slidenum">
              <a:rPr lang="en-US" smtClean="0"/>
              <a:t>6</a:t>
            </a:fld>
            <a:endParaRPr lang="en-US"/>
          </a:p>
        </p:txBody>
      </p:sp>
      <p:sp>
        <p:nvSpPr>
          <p:cNvPr id="7" name="Text Placeholder 4">
            <a:extLst>
              <a:ext uri="{FF2B5EF4-FFF2-40B4-BE49-F238E27FC236}">
                <a16:creationId xmlns:a16="http://schemas.microsoft.com/office/drawing/2014/main" id="{A699D381-5EF1-4172-B10B-AD6981467F5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394440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800" y="762000"/>
            <a:ext cx="7086600" cy="3448390"/>
          </a:xfrm>
          <a:prstGeom prst="rect">
            <a:avLst/>
          </a:prstGeom>
        </p:spPr>
      </p:pic>
      <p:sp>
        <p:nvSpPr>
          <p:cNvPr id="3" name="TextBox 2"/>
          <p:cNvSpPr txBox="1"/>
          <p:nvPr/>
        </p:nvSpPr>
        <p:spPr>
          <a:xfrm>
            <a:off x="190499" y="4648200"/>
            <a:ext cx="8305800" cy="830997"/>
          </a:xfrm>
          <a:prstGeom prst="rect">
            <a:avLst/>
          </a:prstGeom>
          <a:noFill/>
        </p:spPr>
        <p:txBody>
          <a:bodyPr wrap="square" rtlCol="0">
            <a:spAutoFit/>
          </a:bodyPr>
          <a:lstStyle/>
          <a:p>
            <a:r>
              <a:rPr lang="en-US" dirty="0"/>
              <a:t>Calculate:    1) maximum demand; 2) Average demand; 3) Energy usage (total kWh); 4) Load factor</a:t>
            </a:r>
          </a:p>
        </p:txBody>
      </p:sp>
      <p:sp>
        <p:nvSpPr>
          <p:cNvPr id="5" name="TextBox 4"/>
          <p:cNvSpPr txBox="1"/>
          <p:nvPr/>
        </p:nvSpPr>
        <p:spPr>
          <a:xfrm>
            <a:off x="190499" y="5410200"/>
            <a:ext cx="8839200" cy="707886"/>
          </a:xfrm>
          <a:prstGeom prst="rect">
            <a:avLst/>
          </a:prstGeom>
          <a:noFill/>
        </p:spPr>
        <p:txBody>
          <a:bodyPr wrap="square" rtlCol="0">
            <a:spAutoFit/>
          </a:bodyPr>
          <a:lstStyle/>
          <a:p>
            <a:r>
              <a:rPr lang="en-US" sz="2000" dirty="0"/>
              <a:t>For this customer, the “15 min maximum kW demand” occurs at 13:15 and has a value of 6.18 kW.</a:t>
            </a:r>
          </a:p>
        </p:txBody>
      </p:sp>
      <p:sp>
        <p:nvSpPr>
          <p:cNvPr id="6" name="Rectangle 5"/>
          <p:cNvSpPr/>
          <p:nvPr/>
        </p:nvSpPr>
        <p:spPr>
          <a:xfrm>
            <a:off x="190499" y="0"/>
            <a:ext cx="5599610"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Individual Customer Load</a:t>
            </a:r>
          </a:p>
        </p:txBody>
      </p:sp>
      <p:sp>
        <p:nvSpPr>
          <p:cNvPr id="7" name="TextBox 6"/>
          <p:cNvSpPr txBox="1"/>
          <p:nvPr/>
        </p:nvSpPr>
        <p:spPr>
          <a:xfrm>
            <a:off x="-762000" y="4267200"/>
            <a:ext cx="11277600" cy="707886"/>
          </a:xfrm>
          <a:prstGeom prst="rect">
            <a:avLst/>
          </a:prstGeom>
          <a:noFill/>
        </p:spPr>
        <p:txBody>
          <a:bodyPr wrap="square" rtlCol="0">
            <a:spAutoFit/>
          </a:bodyPr>
          <a:lstStyle/>
          <a:p>
            <a:pPr algn="ctr"/>
            <a:r>
              <a:rPr lang="en-US" sz="2000" dirty="0"/>
              <a:t>Fig.2 24-hour demand curve for customer#1 (from AMI, notice 15 min. incr.)</a:t>
            </a:r>
          </a:p>
          <a:p>
            <a:pPr algn="ctr"/>
            <a:endParaRPr lang="en-US" sz="2000" dirty="0"/>
          </a:p>
        </p:txBody>
      </p:sp>
      <p:sp>
        <p:nvSpPr>
          <p:cNvPr id="2" name="Slide Number Placeholder 1">
            <a:extLst>
              <a:ext uri="{FF2B5EF4-FFF2-40B4-BE49-F238E27FC236}">
                <a16:creationId xmlns:a16="http://schemas.microsoft.com/office/drawing/2014/main" id="{3A69F8DC-57FF-8F4B-A83A-192E107DC669}"/>
              </a:ext>
            </a:extLst>
          </p:cNvPr>
          <p:cNvSpPr>
            <a:spLocks noGrp="1"/>
          </p:cNvSpPr>
          <p:nvPr>
            <p:ph type="sldNum" sz="quarter" idx="12"/>
          </p:nvPr>
        </p:nvSpPr>
        <p:spPr/>
        <p:txBody>
          <a:bodyPr/>
          <a:lstStyle/>
          <a:p>
            <a:fld id="{5B7A2384-8C5D-49F6-8259-B9A64ECD4852}" type="slidenum">
              <a:rPr lang="en-US" sz="1100" smtClean="0"/>
              <a:t>7</a:t>
            </a:fld>
            <a:endParaRPr lang="en-US" sz="1100"/>
          </a:p>
        </p:txBody>
      </p:sp>
      <p:sp>
        <p:nvSpPr>
          <p:cNvPr id="8" name="Text Placeholder 4">
            <a:extLst>
              <a:ext uri="{FF2B5EF4-FFF2-40B4-BE49-F238E27FC236}">
                <a16:creationId xmlns:a16="http://schemas.microsoft.com/office/drawing/2014/main" id="{D6A06A86-5210-497E-9AC4-3F3257574CB8}"/>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156862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1892" y="762000"/>
            <a:ext cx="7212908" cy="3509852"/>
          </a:xfrm>
          <a:prstGeom prst="rect">
            <a:avLst/>
          </a:prstGeom>
        </p:spPr>
      </p:pic>
      <p:sp>
        <p:nvSpPr>
          <p:cNvPr id="5" name="TextBox 4"/>
          <p:cNvSpPr txBox="1"/>
          <p:nvPr/>
        </p:nvSpPr>
        <p:spPr>
          <a:xfrm>
            <a:off x="144517" y="4702314"/>
            <a:ext cx="8839200" cy="707886"/>
          </a:xfrm>
          <a:prstGeom prst="rect">
            <a:avLst/>
          </a:prstGeom>
          <a:noFill/>
        </p:spPr>
        <p:txBody>
          <a:bodyPr wrap="square" rtlCol="0">
            <a:spAutoFit/>
          </a:bodyPr>
          <a:lstStyle/>
          <a:p>
            <a:r>
              <a:rPr lang="en-US" sz="2000" dirty="0"/>
              <a:t>During the 24 h period, energy (kWh) will be consumed. The energy in kWh used during each 15 min time interval is computed by:</a:t>
            </a:r>
          </a:p>
        </p:txBody>
      </p:sp>
      <p:sp>
        <p:nvSpPr>
          <p:cNvPr id="6" name="Rectangle 5"/>
          <p:cNvSpPr/>
          <p:nvPr/>
        </p:nvSpPr>
        <p:spPr>
          <a:xfrm>
            <a:off x="304799" y="16308"/>
            <a:ext cx="5599610"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Individual Customer Load</a:t>
            </a:r>
          </a:p>
        </p:txBody>
      </p:sp>
      <p:sp>
        <p:nvSpPr>
          <p:cNvPr id="7" name="TextBox 6"/>
          <p:cNvSpPr txBox="1"/>
          <p:nvPr/>
        </p:nvSpPr>
        <p:spPr>
          <a:xfrm>
            <a:off x="-762000" y="4321314"/>
            <a:ext cx="11277600" cy="400110"/>
          </a:xfrm>
          <a:prstGeom prst="rect">
            <a:avLst/>
          </a:prstGeom>
          <a:noFill/>
        </p:spPr>
        <p:txBody>
          <a:bodyPr wrap="square" rtlCol="0">
            <a:spAutoFit/>
          </a:bodyPr>
          <a:lstStyle/>
          <a:p>
            <a:pPr algn="ctr"/>
            <a:r>
              <a:rPr lang="en-US" sz="2000" dirty="0"/>
              <a:t>Fig.2 24-hour demand curve for customer#1 (from AMI, notice 15 min. incr.)</a:t>
            </a:r>
          </a:p>
        </p:txBody>
      </p:sp>
      <p:sp>
        <p:nvSpPr>
          <p:cNvPr id="8" name="TextBox 7"/>
          <p:cNvSpPr txBox="1"/>
          <p:nvPr/>
        </p:nvSpPr>
        <p:spPr>
          <a:xfrm>
            <a:off x="4959442" y="5592543"/>
            <a:ext cx="3440365" cy="400110"/>
          </a:xfrm>
          <a:prstGeom prst="rect">
            <a:avLst/>
          </a:prstGeom>
          <a:noFill/>
        </p:spPr>
        <p:txBody>
          <a:bodyPr wrap="none" rtlCol="0">
            <a:spAutoFit/>
          </a:bodyPr>
          <a:lstStyle/>
          <a:p>
            <a:r>
              <a:rPr lang="en-US" sz="2000" dirty="0"/>
              <a:t>Sum these over the time period.</a:t>
            </a:r>
          </a:p>
        </p:txBody>
      </p:sp>
      <mc:AlternateContent xmlns:mc="http://schemas.openxmlformats.org/markup-compatibility/2006" xmlns:a14="http://schemas.microsoft.com/office/drawing/2010/main">
        <mc:Choice Requires="a14">
          <p:sp>
            <p:nvSpPr>
              <p:cNvPr id="9" name="TextBox 8"/>
              <p:cNvSpPr txBox="1"/>
              <p:nvPr/>
            </p:nvSpPr>
            <p:spPr>
              <a:xfrm>
                <a:off x="304799" y="5562600"/>
                <a:ext cx="4486477" cy="434606"/>
              </a:xfrm>
              <a:prstGeom prst="rect">
                <a:avLst/>
              </a:prstGeom>
              <a:noFill/>
            </p:spPr>
            <p:txBody>
              <a:bodyPr wrap="square" lIns="0" tIns="0" rIns="0" bIns="0" rtlCol="0">
                <a:spAutoFit/>
              </a:bodyPr>
              <a:lstStyle/>
              <a:p>
                <a:r>
                  <a:rPr lang="en-US" sz="2000" dirty="0"/>
                  <a:t>kWh</a:t>
                </a:r>
                <a14:m>
                  <m:oMath xmlns:m="http://schemas.openxmlformats.org/officeDocument/2006/math">
                    <m:r>
                      <a:rPr lang="en-US" sz="2000" b="0" i="0" smtClean="0">
                        <a:latin typeface="Cambria Math" panose="02040503050406030204" pitchFamily="18" charset="0"/>
                      </a:rPr>
                      <m:t>=(15</m:t>
                    </m:r>
                    <m:r>
                      <m:rPr>
                        <m:sty m:val="p"/>
                      </m:rPr>
                      <a:rPr lang="en-US" sz="2000" b="0" i="0" smtClean="0">
                        <a:latin typeface="Cambria Math" panose="02040503050406030204" pitchFamily="18" charset="0"/>
                      </a:rPr>
                      <m:t>min</m:t>
                    </m:r>
                    <m:r>
                      <a:rPr lang="en-US" sz="2000" b="0" i="0" smtClean="0">
                        <a:latin typeface="Cambria Math" panose="02040503050406030204" pitchFamily="18" charset="0"/>
                      </a:rPr>
                      <m:t>⁡_</m:t>
                    </m:r>
                    <m:r>
                      <m:rPr>
                        <m:sty m:val="p"/>
                      </m:rPr>
                      <a:rPr lang="en-US" sz="2000" b="0" i="0" smtClean="0">
                        <a:latin typeface="Cambria Math" panose="02040503050406030204" pitchFamily="18" charset="0"/>
                      </a:rPr>
                      <m:t>kW</m:t>
                    </m:r>
                    <m:r>
                      <a:rPr lang="en-US" sz="2000" b="0" i="0" smtClean="0">
                        <a:latin typeface="Cambria Math" panose="02040503050406030204" pitchFamily="18" charset="0"/>
                      </a:rPr>
                      <m:t>_</m:t>
                    </m:r>
                    <m:r>
                      <m:rPr>
                        <m:sty m:val="p"/>
                      </m:rPr>
                      <a:rPr lang="en-US" sz="2000" b="0" i="0" smtClean="0">
                        <a:latin typeface="Cambria Math" panose="02040503050406030204" pitchFamily="18" charset="0"/>
                      </a:rPr>
                      <m:t>demand</m:t>
                    </m:r>
                    <m:r>
                      <a:rPr lang="en-US" sz="2000" b="0" i="0" smtClean="0">
                        <a:latin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0" smtClean="0">
                            <a:latin typeface="Cambria Math" panose="02040503050406030204" pitchFamily="18" charset="0"/>
                            <a:ea typeface="Cambria Math" panose="02040503050406030204" pitchFamily="18" charset="0"/>
                          </a:rPr>
                          <m:t>1</m:t>
                        </m:r>
                      </m:num>
                      <m:den>
                        <m:r>
                          <a:rPr lang="en-US" sz="2000" b="0" i="0" smtClean="0">
                            <a:latin typeface="Cambria Math" panose="02040503050406030204" pitchFamily="18" charset="0"/>
                            <a:ea typeface="Cambria Math" panose="02040503050406030204" pitchFamily="18" charset="0"/>
                          </a:rPr>
                          <m:t>4</m:t>
                        </m:r>
                      </m:den>
                    </m:f>
                    <m:r>
                      <m:rPr>
                        <m:sty m:val="p"/>
                      </m:rPr>
                      <a:rPr lang="en-US" sz="2000" b="0" i="0" smtClean="0">
                        <a:latin typeface="Cambria Math" panose="02040503050406030204" pitchFamily="18" charset="0"/>
                        <a:ea typeface="Cambria Math" panose="02040503050406030204" pitchFamily="18" charset="0"/>
                      </a:rPr>
                      <m:t>h</m:t>
                    </m:r>
                  </m:oMath>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304799" y="5562600"/>
                <a:ext cx="4486477" cy="434606"/>
              </a:xfrm>
              <a:prstGeom prst="rect">
                <a:avLst/>
              </a:prstGeom>
              <a:blipFill>
                <a:blip r:embed="rId3"/>
                <a:stretch>
                  <a:fillRect l="-3397" t="-4225" b="-19718"/>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747E1C9C-90DE-1E43-831F-0CEE67479020}"/>
              </a:ext>
            </a:extLst>
          </p:cNvPr>
          <p:cNvSpPr>
            <a:spLocks noGrp="1"/>
          </p:cNvSpPr>
          <p:nvPr>
            <p:ph type="sldNum" sz="quarter" idx="12"/>
          </p:nvPr>
        </p:nvSpPr>
        <p:spPr/>
        <p:txBody>
          <a:bodyPr/>
          <a:lstStyle/>
          <a:p>
            <a:fld id="{5B7A2384-8C5D-49F6-8259-B9A64ECD4852}" type="slidenum">
              <a:rPr lang="en-US" sz="1100" smtClean="0"/>
              <a:t>8</a:t>
            </a:fld>
            <a:endParaRPr lang="en-US" sz="1100"/>
          </a:p>
        </p:txBody>
      </p:sp>
      <p:sp>
        <p:nvSpPr>
          <p:cNvPr id="10" name="Text Placeholder 4">
            <a:extLst>
              <a:ext uri="{FF2B5EF4-FFF2-40B4-BE49-F238E27FC236}">
                <a16:creationId xmlns:a16="http://schemas.microsoft.com/office/drawing/2014/main" id="{D7743CB3-418D-414A-8D14-DC4BBAEB708B}"/>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711649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51831" y="685800"/>
            <a:ext cx="7072969" cy="3441757"/>
          </a:xfrm>
          <a:prstGeom prst="rect">
            <a:avLst/>
          </a:prstGeom>
        </p:spPr>
      </p:pic>
      <p:sp>
        <p:nvSpPr>
          <p:cNvPr id="5" name="TextBox 4"/>
          <p:cNvSpPr txBox="1"/>
          <p:nvPr/>
        </p:nvSpPr>
        <p:spPr>
          <a:xfrm>
            <a:off x="190498" y="4572000"/>
            <a:ext cx="8877301" cy="923330"/>
          </a:xfrm>
          <a:prstGeom prst="rect">
            <a:avLst/>
          </a:prstGeom>
          <a:noFill/>
        </p:spPr>
        <p:txBody>
          <a:bodyPr wrap="square" rtlCol="0">
            <a:spAutoFit/>
          </a:bodyPr>
          <a:lstStyle/>
          <a:p>
            <a:pPr algn="just"/>
            <a:r>
              <a:rPr lang="en-US" sz="1800" dirty="0"/>
              <a:t>The total energy consumed during the day is the summation of all of the 15 min interval consumptions. </a:t>
            </a:r>
            <a:r>
              <a:rPr lang="en-US" altLang="zh-CN" sz="1800" dirty="0"/>
              <a:t>T</a:t>
            </a:r>
            <a:r>
              <a:rPr lang="en-US" sz="1800" dirty="0"/>
              <a:t>he total energy consumed during the period by customer #1 is 58.96 kWh. The “15 min average kW demand” is computed</a:t>
            </a:r>
          </a:p>
        </p:txBody>
      </p:sp>
      <p:sp>
        <p:nvSpPr>
          <p:cNvPr id="6" name="Rectangle 5"/>
          <p:cNvSpPr/>
          <p:nvPr/>
        </p:nvSpPr>
        <p:spPr>
          <a:xfrm>
            <a:off x="381000" y="20072"/>
            <a:ext cx="5599610"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Individual Customer Load</a:t>
            </a:r>
          </a:p>
        </p:txBody>
      </p:sp>
      <p:sp>
        <p:nvSpPr>
          <p:cNvPr id="7" name="TextBox 6"/>
          <p:cNvSpPr txBox="1"/>
          <p:nvPr/>
        </p:nvSpPr>
        <p:spPr>
          <a:xfrm>
            <a:off x="-762000" y="4092714"/>
            <a:ext cx="11277600" cy="707886"/>
          </a:xfrm>
          <a:prstGeom prst="rect">
            <a:avLst/>
          </a:prstGeom>
          <a:noFill/>
        </p:spPr>
        <p:txBody>
          <a:bodyPr wrap="square" rtlCol="0">
            <a:spAutoFit/>
          </a:bodyPr>
          <a:lstStyle/>
          <a:p>
            <a:pPr algn="ctr"/>
            <a:r>
              <a:rPr lang="en-US" sz="2000" dirty="0"/>
              <a:t>Fig.2 24-hour demand curve for customer#1 (from AMI, notice 15 min. incr.)</a:t>
            </a:r>
          </a:p>
          <a:p>
            <a:pPr algn="ctr"/>
            <a:endParaRPr lang="en-US" sz="2000" dirty="0"/>
          </a:p>
        </p:txBody>
      </p:sp>
      <mc:AlternateContent xmlns:mc="http://schemas.openxmlformats.org/markup-compatibility/2006" xmlns:a14="http://schemas.microsoft.com/office/drawing/2010/main">
        <mc:Choice Requires="a14">
          <p:sp>
            <p:nvSpPr>
              <p:cNvPr id="9" name="TextBox 8"/>
              <p:cNvSpPr txBox="1"/>
              <p:nvPr/>
            </p:nvSpPr>
            <p:spPr>
              <a:xfrm>
                <a:off x="2253421" y="5629628"/>
                <a:ext cx="4689297" cy="406330"/>
              </a:xfrm>
              <a:prstGeom prst="rect">
                <a:avLst/>
              </a:prstGeom>
              <a:noFill/>
            </p:spPr>
            <p:txBody>
              <a:bodyPr wrap="none" lIns="0" tIns="0" rIns="0" bIns="0" rtlCol="0">
                <a:spAutoFit/>
              </a:bodyPr>
              <a:lstStyle/>
              <a:p>
                <a:r>
                  <a:rPr lang="en-US" sz="1800" dirty="0"/>
                  <a:t>Average_demand</a:t>
                </a:r>
                <a14:m>
                  <m:oMath xmlns:m="http://schemas.openxmlformats.org/officeDocument/2006/math">
                    <m:r>
                      <a:rPr lang="en-US" sz="1800" b="0" i="0" smtClean="0">
                        <a:latin typeface="Cambria Math" panose="02040503050406030204" pitchFamily="18" charset="0"/>
                      </a:rPr>
                      <m:t>=</m:t>
                    </m:r>
                    <m:f>
                      <m:fPr>
                        <m:ctrlPr>
                          <a:rPr lang="en-US" sz="1800" b="0" i="1" smtClean="0">
                            <a:latin typeface="Cambria Math" panose="02040503050406030204" pitchFamily="18" charset="0"/>
                          </a:rPr>
                        </m:ctrlPr>
                      </m:fPr>
                      <m:num>
                        <m:r>
                          <m:rPr>
                            <m:sty m:val="p"/>
                          </m:rPr>
                          <a:rPr lang="en-US" sz="1800" b="0" i="0" smtClean="0">
                            <a:latin typeface="Cambria Math" panose="02040503050406030204" pitchFamily="18" charset="0"/>
                          </a:rPr>
                          <m:t>Total</m:t>
                        </m:r>
                        <m:r>
                          <a:rPr lang="en-US" sz="1800" b="0" i="0" smtClean="0">
                            <a:latin typeface="Cambria Math" panose="02040503050406030204" pitchFamily="18" charset="0"/>
                          </a:rPr>
                          <m:t>_</m:t>
                        </m:r>
                        <m:r>
                          <m:rPr>
                            <m:sty m:val="p"/>
                          </m:rPr>
                          <a:rPr lang="en-US" sz="1800" b="0" i="0" smtClean="0">
                            <a:latin typeface="Cambria Math" panose="02040503050406030204" pitchFamily="18" charset="0"/>
                          </a:rPr>
                          <m:t>energy</m:t>
                        </m:r>
                      </m:num>
                      <m:den>
                        <m:r>
                          <m:rPr>
                            <m:sty m:val="p"/>
                          </m:rPr>
                          <a:rPr lang="en-US" sz="1800" b="0" i="0" smtClean="0">
                            <a:latin typeface="Cambria Math" panose="02040503050406030204" pitchFamily="18" charset="0"/>
                          </a:rPr>
                          <m:t>Hours</m:t>
                        </m:r>
                      </m:den>
                    </m:f>
                    <m:r>
                      <a:rPr lang="en-US" sz="1800" b="0" i="0"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0" smtClean="0">
                            <a:latin typeface="Cambria Math" panose="02040503050406030204" pitchFamily="18" charset="0"/>
                          </a:rPr>
                          <m:t>58.96</m:t>
                        </m:r>
                      </m:num>
                      <m:den>
                        <m:r>
                          <a:rPr lang="en-US" sz="1800" b="0" i="0" smtClean="0">
                            <a:latin typeface="Cambria Math" panose="02040503050406030204" pitchFamily="18" charset="0"/>
                          </a:rPr>
                          <m:t>24</m:t>
                        </m:r>
                      </m:den>
                    </m:f>
                    <m:r>
                      <a:rPr lang="en-US" sz="1800" b="0" i="0" smtClean="0">
                        <a:latin typeface="Cambria Math" panose="02040503050406030204" pitchFamily="18" charset="0"/>
                      </a:rPr>
                      <m:t>=2.46</m:t>
                    </m:r>
                    <m:r>
                      <m:rPr>
                        <m:sty m:val="p"/>
                      </m:rPr>
                      <a:rPr lang="en-US" sz="1800" b="0" i="0" smtClean="0">
                        <a:latin typeface="Cambria Math" panose="02040503050406030204" pitchFamily="18" charset="0"/>
                      </a:rPr>
                      <m:t>kW</m:t>
                    </m:r>
                  </m:oMath>
                </a14:m>
                <a:endParaRPr lang="en-US" sz="1800" dirty="0"/>
              </a:p>
            </p:txBody>
          </p:sp>
        </mc:Choice>
        <mc:Fallback xmlns="">
          <p:sp>
            <p:nvSpPr>
              <p:cNvPr id="9" name="TextBox 8"/>
              <p:cNvSpPr txBox="1">
                <a:spLocks noRot="1" noChangeAspect="1" noMove="1" noResize="1" noEditPoints="1" noAdjustHandles="1" noChangeArrowheads="1" noChangeShapeType="1" noTextEdit="1"/>
              </p:cNvSpPr>
              <p:nvPr/>
            </p:nvSpPr>
            <p:spPr>
              <a:xfrm>
                <a:off x="2253421" y="5629628"/>
                <a:ext cx="4689297" cy="406330"/>
              </a:xfrm>
              <a:prstGeom prst="rect">
                <a:avLst/>
              </a:prstGeom>
              <a:blipFill>
                <a:blip r:embed="rId4"/>
                <a:stretch>
                  <a:fillRect l="-3121" t="-2985" r="-1040" b="-19403"/>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310FA147-6B21-B542-A9B9-2B4B9DC0841A}"/>
              </a:ext>
            </a:extLst>
          </p:cNvPr>
          <p:cNvSpPr>
            <a:spLocks noGrp="1"/>
          </p:cNvSpPr>
          <p:nvPr>
            <p:ph type="sldNum" sz="quarter" idx="12"/>
          </p:nvPr>
        </p:nvSpPr>
        <p:spPr>
          <a:xfrm>
            <a:off x="6553200" y="5715000"/>
            <a:ext cx="2133600" cy="365125"/>
          </a:xfrm>
        </p:spPr>
        <p:txBody>
          <a:bodyPr/>
          <a:lstStyle/>
          <a:p>
            <a:fld id="{5B7A2384-8C5D-49F6-8259-B9A64ECD4852}" type="slidenum">
              <a:rPr lang="en-US" sz="1100" smtClean="0"/>
              <a:t>9</a:t>
            </a:fld>
            <a:endParaRPr lang="en-US" sz="1100"/>
          </a:p>
        </p:txBody>
      </p:sp>
      <p:sp>
        <p:nvSpPr>
          <p:cNvPr id="8" name="Text Placeholder 4">
            <a:extLst>
              <a:ext uri="{FF2B5EF4-FFF2-40B4-BE49-F238E27FC236}">
                <a16:creationId xmlns:a16="http://schemas.microsoft.com/office/drawing/2014/main" id="{9B119B6B-2C52-4B5D-89EE-CDB54FAB8884}"/>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004497047"/>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E653 OpenDSS Tutorial and Cases.pptx" id="{7CC121DF-05AE-4EDA-BFA1-C8F1497C1965}" vid="{3D0289C9-C418-4346-AB62-C13C5EFB2CB7}"/>
    </a:ext>
  </a:extLst>
</a:theme>
</file>

<file path=ppt/theme/theme2.xml><?xml version="1.0" encoding="utf-8"?>
<a:theme xmlns:a="http://schemas.openxmlformats.org/drawingml/2006/main" name="1_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EE653 OpenDSS Tutorial and Cases_new</Template>
  <TotalTime>8041</TotalTime>
  <Words>4256</Words>
  <Application>Microsoft Macintosh PowerPoint</Application>
  <PresentationFormat>On-screen Show (4:3)</PresentationFormat>
  <Paragraphs>421</Paragraphs>
  <Slides>48</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48</vt:i4>
      </vt:variant>
    </vt:vector>
  </HeadingPairs>
  <TitlesOfParts>
    <vt:vector size="57" baseType="lpstr">
      <vt:lpstr>Univers 65</vt:lpstr>
      <vt:lpstr>Univers 67 CondensedBold</vt:lpstr>
      <vt:lpstr>Arial</vt:lpstr>
      <vt:lpstr>Calibri</vt:lpstr>
      <vt:lpstr>Cambria Math</vt:lpstr>
      <vt:lpstr>Times</vt:lpstr>
      <vt:lpstr>Times New Roman</vt:lpstr>
      <vt:lpstr>PowerPoint</vt:lpstr>
      <vt:lpstr>1_PowerPoint</vt:lpstr>
      <vt:lpstr>EE455 Introduction to Energy Distribution Systems</vt:lpstr>
      <vt:lpstr>Nature of Loads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1</vt:lpstr>
      <vt:lpstr>Example 1</vt:lpstr>
      <vt:lpstr>Example 1</vt:lpstr>
      <vt:lpstr>Example 1</vt:lpstr>
      <vt:lpstr>Example 1</vt:lpstr>
      <vt:lpstr>Example 1</vt:lpstr>
      <vt:lpstr>Example 1</vt:lpstr>
      <vt:lpstr>Example 1</vt:lpstr>
      <vt:lpstr>Example 1</vt:lpstr>
      <vt:lpstr>PowerPoint Presentation</vt:lpstr>
      <vt:lpstr>PowerPoint Presentation</vt:lpstr>
      <vt:lpstr>Example 2</vt:lpstr>
      <vt:lpstr>PowerPoint Presentation</vt:lpstr>
      <vt:lpstr>Example 3</vt:lpstr>
      <vt:lpstr>Example 3</vt:lpstr>
      <vt:lpstr>Example 3</vt:lpstr>
      <vt:lpstr>Example 3</vt:lpstr>
      <vt:lpstr>Example 3</vt:lpstr>
      <vt:lpstr>Example 3</vt:lpstr>
      <vt:lpstr>Example 4</vt:lpstr>
      <vt:lpstr>Example 4</vt:lpstr>
      <vt:lpstr>Example 4</vt:lpstr>
      <vt:lpstr>Thank You!</vt:lpstr>
      <vt:lpstr>PowerPoint Presentation</vt:lpstr>
    </vt:vector>
  </TitlesOfParts>
  <Company>Iowa State University Extension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Nature of Loads</dc:title>
  <dc:creator>Colin Christy</dc:creator>
  <cp:lastModifiedBy>Wang, Zhaoyu [E CPE]</cp:lastModifiedBy>
  <cp:revision>207</cp:revision>
  <cp:lastPrinted>2014-01-17T16:31:46Z</cp:lastPrinted>
  <dcterms:created xsi:type="dcterms:W3CDTF">2014-01-13T19:49:14Z</dcterms:created>
  <dcterms:modified xsi:type="dcterms:W3CDTF">2023-10-01T14:29:48Z</dcterms:modified>
</cp:coreProperties>
</file>